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412" r:id="rId3"/>
    <p:sldId id="440" r:id="rId4"/>
    <p:sldId id="437" r:id="rId5"/>
    <p:sldId id="438" r:id="rId6"/>
    <p:sldId id="530" r:id="rId7"/>
    <p:sldId id="439" r:id="rId8"/>
    <p:sldId id="417" r:id="rId9"/>
    <p:sldId id="418" r:id="rId10"/>
    <p:sldId id="419" r:id="rId11"/>
    <p:sldId id="420" r:id="rId12"/>
    <p:sldId id="422" r:id="rId13"/>
    <p:sldId id="423" r:id="rId14"/>
    <p:sldId id="424" r:id="rId15"/>
    <p:sldId id="425" r:id="rId16"/>
    <p:sldId id="426" r:id="rId17"/>
    <p:sldId id="427" r:id="rId18"/>
    <p:sldId id="428" r:id="rId19"/>
    <p:sldId id="429" r:id="rId20"/>
    <p:sldId id="431" r:id="rId21"/>
    <p:sldId id="432" r:id="rId22"/>
    <p:sldId id="434" r:id="rId23"/>
    <p:sldId id="435" r:id="rId24"/>
    <p:sldId id="436" r:id="rId25"/>
    <p:sldId id="433" r:id="rId26"/>
    <p:sldId id="430" r:id="rId27"/>
    <p:sldId id="508" r:id="rId28"/>
    <p:sldId id="506" r:id="rId29"/>
    <p:sldId id="50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83265" autoAdjust="0"/>
  </p:normalViewPr>
  <p:slideViewPr>
    <p:cSldViewPr snapToGrid="0">
      <p:cViewPr varScale="1">
        <p:scale>
          <a:sx n="107" d="100"/>
          <a:sy n="107" d="100"/>
        </p:scale>
        <p:origin x="10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8E435-C9EC-47A3-841D-260AEA59612B}" type="datetimeFigureOut">
              <a:rPr lang="en-US" smtClean="0"/>
              <a:t>12/21/2017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847A9-BC36-4A8E-BD8F-6F005670897F}" type="slidenum">
              <a:rPr lang="en-US" smtClean="0"/>
              <a:t>‹#›</a:t>
            </a:fld>
            <a:endParaRPr lang="en-US"/>
          </a:p>
        </p:txBody>
      </p:sp>
    </p:spTree>
    <p:extLst>
      <p:ext uri="{BB962C8B-B14F-4D97-AF65-F5344CB8AC3E}">
        <p14:creationId xmlns:p14="http://schemas.microsoft.com/office/powerpoint/2010/main" val="63294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10"/>
          </p:nvPr>
        </p:nvSpPr>
        <p:spPr/>
        <p:txBody>
          <a:bodyPr/>
          <a:lstStyle/>
          <a:p>
            <a:fld id="{CC7847A9-BC36-4A8E-BD8F-6F005670897F}" type="slidenum">
              <a:rPr lang="en-US" smtClean="0"/>
              <a:t>1</a:t>
            </a:fld>
            <a:endParaRPr lang="en-US"/>
          </a:p>
        </p:txBody>
      </p:sp>
    </p:spTree>
    <p:extLst>
      <p:ext uri="{BB962C8B-B14F-4D97-AF65-F5344CB8AC3E}">
        <p14:creationId xmlns:p14="http://schemas.microsoft.com/office/powerpoint/2010/main" val="364888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On-Axis Magnetic</a:t>
            </a:r>
            <a:r>
              <a:rPr lang="en-US" dirty="0"/>
              <a:t>: This technology typically uses a specially magnetized 2 pole neodymium magnet the same size as the motor shaft that typically requires a custom motor shaft be used. The accuracy is very bad and does not allow many resolution options. This technology does not typically offer UVW or Z pulse outputs. Due to the 2 pole magnet there is lots of jitter on the output due to the internal interpolation.</a:t>
            </a:r>
          </a:p>
          <a:p>
            <a:endParaRPr lang="en-US" dirty="0"/>
          </a:p>
          <a:p>
            <a:r>
              <a:rPr lang="en-US" b="1" dirty="0"/>
              <a:t>Off-Axis Magnetic</a:t>
            </a:r>
            <a:r>
              <a:rPr lang="en-US" dirty="0"/>
              <a:t>: This technology typically employs the use of rubber bonded ferrite magnets attached to a metal hub. This offers flexibility in design and low cost for custom applications. Due to the flexibility in many off axis encoder chips they can be programmed to accept any number of pole widths so the chip can be placed in any position required for the application. Magnetic encoders operate in harsh environments where optical encoders would fail to work.</a:t>
            </a:r>
          </a:p>
          <a:p>
            <a:endParaRPr lang="en-US" dirty="0"/>
          </a:p>
          <a:p>
            <a:r>
              <a:rPr lang="en-US" dirty="0"/>
              <a:t>https://en.wikipedia.org/wiki/Rotary_encoder</a:t>
            </a:r>
          </a:p>
        </p:txBody>
      </p:sp>
      <p:sp>
        <p:nvSpPr>
          <p:cNvPr id="4" name="Slide Number Placeholder 3"/>
          <p:cNvSpPr>
            <a:spLocks noGrp="1"/>
          </p:cNvSpPr>
          <p:nvPr>
            <p:ph type="sldNum" sz="quarter" idx="10"/>
          </p:nvPr>
        </p:nvSpPr>
        <p:spPr/>
        <p:txBody>
          <a:bodyPr/>
          <a:lstStyle/>
          <a:p>
            <a:fld id="{CC7847A9-BC36-4A8E-BD8F-6F005670897F}" type="slidenum">
              <a:rPr lang="en-US" smtClean="0"/>
              <a:t>23</a:t>
            </a:fld>
            <a:endParaRPr lang="en-US"/>
          </a:p>
        </p:txBody>
      </p:sp>
    </p:spTree>
    <p:extLst>
      <p:ext uri="{BB962C8B-B14F-4D97-AF65-F5344CB8AC3E}">
        <p14:creationId xmlns:p14="http://schemas.microsoft.com/office/powerpoint/2010/main" val="95696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10"/>
          </p:nvPr>
        </p:nvSpPr>
        <p:spPr/>
        <p:txBody>
          <a:bodyPr/>
          <a:lstStyle/>
          <a:p>
            <a:fld id="{CC7847A9-BC36-4A8E-BD8F-6F005670897F}" type="slidenum">
              <a:rPr lang="en-US" smtClean="0"/>
              <a:t>29</a:t>
            </a:fld>
            <a:endParaRPr lang="en-US"/>
          </a:p>
        </p:txBody>
      </p:sp>
    </p:spTree>
    <p:extLst>
      <p:ext uri="{BB962C8B-B14F-4D97-AF65-F5344CB8AC3E}">
        <p14:creationId xmlns:p14="http://schemas.microsoft.com/office/powerpoint/2010/main" val="85109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номер на слайда 3"/>
          <p:cNvSpPr>
            <a:spLocks noGrp="1"/>
          </p:cNvSpPr>
          <p:nvPr>
            <p:ph type="sldNum" sz="quarter" idx="10"/>
          </p:nvPr>
        </p:nvSpPr>
        <p:spPr/>
        <p:txBody>
          <a:bodyPr/>
          <a:lstStyle/>
          <a:p>
            <a:fld id="{CC7847A9-BC36-4A8E-BD8F-6F005670897F}" type="slidenum">
              <a:rPr lang="en-US" smtClean="0"/>
              <a:t>2</a:t>
            </a:fld>
            <a:endParaRPr lang="en-US"/>
          </a:p>
        </p:txBody>
      </p:sp>
    </p:spTree>
    <p:extLst>
      <p:ext uri="{BB962C8B-B14F-4D97-AF65-F5344CB8AC3E}">
        <p14:creationId xmlns:p14="http://schemas.microsoft.com/office/powerpoint/2010/main" val="3492188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http://www.electronicshub.org/arduino-relay-control/  </a:t>
            </a:r>
          </a:p>
          <a:p>
            <a:endParaRPr lang="en-US" dirty="0"/>
          </a:p>
          <a:p>
            <a:r>
              <a:rPr lang="en-GB" dirty="0"/>
              <a:t>1N4007 Diode: This diode acts as a </a:t>
            </a:r>
            <a:r>
              <a:rPr lang="en-GB" dirty="0" err="1"/>
              <a:t>flyback</a:t>
            </a:r>
            <a:r>
              <a:rPr lang="en-GB" dirty="0"/>
              <a:t> or a freewheeling diode in the circuit. Such diodes are often used in inductive circuits. When the power to the circuit is turned off, since the coil in the relay is an inductor, the current in it cannot be changed instantly. In such cases, a freewheeling diode provides a path to the current.</a:t>
            </a:r>
          </a:p>
          <a:p>
            <a:endParaRPr lang="en-GB" dirty="0"/>
          </a:p>
          <a:p>
            <a:r>
              <a:rPr lang="en-GB" dirty="0"/>
              <a:t>Diodes are often used in DC powered inductive circuits whereas a snubber circuit is used in AC powered inductive circuits.</a:t>
            </a:r>
          </a:p>
          <a:p>
            <a:endParaRPr lang="en-GB" dirty="0"/>
          </a:p>
          <a:p>
            <a:r>
              <a:rPr lang="en-GB" dirty="0"/>
              <a:t>2N2222 Transistor: It is an NPN transistor generally used for medium power amplifier and switching applications for currents up to 1 A. In this project, it is used as a switch which turns on or off the relay.</a:t>
            </a:r>
            <a:endParaRPr lang="en-US" dirty="0"/>
          </a:p>
        </p:txBody>
      </p:sp>
      <p:sp>
        <p:nvSpPr>
          <p:cNvPr id="4" name="Контейнер за номер на слайда 3"/>
          <p:cNvSpPr>
            <a:spLocks noGrp="1"/>
          </p:cNvSpPr>
          <p:nvPr>
            <p:ph type="sldNum" sz="quarter" idx="10"/>
          </p:nvPr>
        </p:nvSpPr>
        <p:spPr/>
        <p:txBody>
          <a:bodyPr/>
          <a:lstStyle/>
          <a:p>
            <a:fld id="{CC7847A9-BC36-4A8E-BD8F-6F005670897F}" type="slidenum">
              <a:rPr lang="en-US" smtClean="0"/>
              <a:t>6</a:t>
            </a:fld>
            <a:endParaRPr lang="en-US"/>
          </a:p>
        </p:txBody>
      </p:sp>
    </p:spTree>
    <p:extLst>
      <p:ext uri="{BB962C8B-B14F-4D97-AF65-F5344CB8AC3E}">
        <p14:creationId xmlns:p14="http://schemas.microsoft.com/office/powerpoint/2010/main" val="203359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https://www.arduino.cc/en/Tutorial/Sweep </a:t>
            </a:r>
          </a:p>
          <a:p>
            <a:endParaRPr lang="en-US" dirty="0"/>
          </a:p>
        </p:txBody>
      </p:sp>
      <p:sp>
        <p:nvSpPr>
          <p:cNvPr id="4" name="Slide Number Placeholder 3"/>
          <p:cNvSpPr>
            <a:spLocks noGrp="1"/>
          </p:cNvSpPr>
          <p:nvPr>
            <p:ph type="sldNum" sz="quarter" idx="10"/>
          </p:nvPr>
        </p:nvSpPr>
        <p:spPr/>
        <p:txBody>
          <a:bodyPr/>
          <a:lstStyle/>
          <a:p>
            <a:fld id="{CC7847A9-BC36-4A8E-BD8F-6F005670897F}" type="slidenum">
              <a:rPr lang="en-US" smtClean="0"/>
              <a:t>12</a:t>
            </a:fld>
            <a:endParaRPr lang="en-US"/>
          </a:p>
        </p:txBody>
      </p:sp>
    </p:spTree>
    <p:extLst>
      <p:ext uri="{BB962C8B-B14F-4D97-AF65-F5344CB8AC3E}">
        <p14:creationId xmlns:p14="http://schemas.microsoft.com/office/powerpoint/2010/main" val="152385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https://www.arduino.cc/en/Tutorial/StepperSpeedControl</a:t>
            </a:r>
          </a:p>
        </p:txBody>
      </p:sp>
      <p:sp>
        <p:nvSpPr>
          <p:cNvPr id="4" name="Slide Number Placeholder 3"/>
          <p:cNvSpPr>
            <a:spLocks noGrp="1"/>
          </p:cNvSpPr>
          <p:nvPr>
            <p:ph type="sldNum" sz="quarter" idx="10"/>
          </p:nvPr>
        </p:nvSpPr>
        <p:spPr/>
        <p:txBody>
          <a:bodyPr/>
          <a:lstStyle/>
          <a:p>
            <a:fld id="{CC7847A9-BC36-4A8E-BD8F-6F005670897F}" type="slidenum">
              <a:rPr lang="en-US" smtClean="0"/>
              <a:t>14</a:t>
            </a:fld>
            <a:endParaRPr lang="en-US"/>
          </a:p>
        </p:txBody>
      </p:sp>
    </p:spTree>
    <p:extLst>
      <p:ext uri="{BB962C8B-B14F-4D97-AF65-F5344CB8AC3E}">
        <p14:creationId xmlns:p14="http://schemas.microsoft.com/office/powerpoint/2010/main" val="2137109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https://www.arduino.cc/en/Tutorial/StepperSpeedControl</a:t>
            </a:r>
          </a:p>
        </p:txBody>
      </p:sp>
      <p:sp>
        <p:nvSpPr>
          <p:cNvPr id="4" name="Slide Number Placeholder 3"/>
          <p:cNvSpPr>
            <a:spLocks noGrp="1"/>
          </p:cNvSpPr>
          <p:nvPr>
            <p:ph type="sldNum" sz="quarter" idx="10"/>
          </p:nvPr>
        </p:nvSpPr>
        <p:spPr/>
        <p:txBody>
          <a:bodyPr/>
          <a:lstStyle/>
          <a:p>
            <a:fld id="{CC7847A9-BC36-4A8E-BD8F-6F005670897F}" type="slidenum">
              <a:rPr lang="en-US" smtClean="0"/>
              <a:t>15</a:t>
            </a:fld>
            <a:endParaRPr lang="en-US"/>
          </a:p>
        </p:txBody>
      </p:sp>
    </p:spTree>
    <p:extLst>
      <p:ext uri="{BB962C8B-B14F-4D97-AF65-F5344CB8AC3E}">
        <p14:creationId xmlns:p14="http://schemas.microsoft.com/office/powerpoint/2010/main" val="194282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PINA – Unipolar.</a:t>
            </a:r>
          </a:p>
          <a:p>
            <a:r>
              <a:rPr lang="en-US" dirty="0"/>
              <a:t>4 Pina – Bipolar.  </a:t>
            </a:r>
          </a:p>
          <a:p>
            <a:endParaRPr lang="en-US" dirty="0"/>
          </a:p>
          <a:p>
            <a:r>
              <a:rPr lang="en-US" dirty="0"/>
              <a:t>https://www.circuitspecialists.com/blog/unipolar-stepper-motor-vs-bipolar-stepper-motors/ </a:t>
            </a:r>
          </a:p>
        </p:txBody>
      </p:sp>
      <p:sp>
        <p:nvSpPr>
          <p:cNvPr id="4" name="Slide Number Placeholder 3"/>
          <p:cNvSpPr>
            <a:spLocks noGrp="1"/>
          </p:cNvSpPr>
          <p:nvPr>
            <p:ph type="sldNum" sz="quarter" idx="10"/>
          </p:nvPr>
        </p:nvSpPr>
        <p:spPr/>
        <p:txBody>
          <a:bodyPr/>
          <a:lstStyle/>
          <a:p>
            <a:fld id="{CC7847A9-BC36-4A8E-BD8F-6F005670897F}" type="slidenum">
              <a:rPr lang="en-US" smtClean="0"/>
              <a:t>17</a:t>
            </a:fld>
            <a:endParaRPr lang="en-US"/>
          </a:p>
        </p:txBody>
      </p:sp>
    </p:spTree>
    <p:extLst>
      <p:ext uri="{BB962C8B-B14F-4D97-AF65-F5344CB8AC3E}">
        <p14:creationId xmlns:p14="http://schemas.microsoft.com/office/powerpoint/2010/main" val="303042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PINA – Unipolar.</a:t>
            </a:r>
          </a:p>
          <a:p>
            <a:r>
              <a:rPr lang="en-US" dirty="0"/>
              <a:t>4 Pina – Bipolar.</a:t>
            </a:r>
          </a:p>
          <a:p>
            <a:endParaRPr lang="en-US" dirty="0"/>
          </a:p>
          <a:p>
            <a:r>
              <a:rPr lang="en-US" dirty="0"/>
              <a:t>https://www.circuitspecialists.com/blog/unipolar-stepper-motor-vs-bipolar-stepper-motors/ </a:t>
            </a:r>
          </a:p>
        </p:txBody>
      </p:sp>
      <p:sp>
        <p:nvSpPr>
          <p:cNvPr id="4" name="Slide Number Placeholder 3"/>
          <p:cNvSpPr>
            <a:spLocks noGrp="1"/>
          </p:cNvSpPr>
          <p:nvPr>
            <p:ph type="sldNum" sz="quarter" idx="10"/>
          </p:nvPr>
        </p:nvSpPr>
        <p:spPr/>
        <p:txBody>
          <a:bodyPr/>
          <a:lstStyle/>
          <a:p>
            <a:fld id="{CC7847A9-BC36-4A8E-BD8F-6F005670897F}" type="slidenum">
              <a:rPr lang="en-US" smtClean="0"/>
              <a:t>18</a:t>
            </a:fld>
            <a:endParaRPr lang="en-US"/>
          </a:p>
        </p:txBody>
      </p:sp>
    </p:spTree>
    <p:extLst>
      <p:ext uri="{BB962C8B-B14F-4D97-AF65-F5344CB8AC3E}">
        <p14:creationId xmlns:p14="http://schemas.microsoft.com/office/powerpoint/2010/main" val="361516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https://tronixlabs.com.au/news/tutorial-l298n-dual-motor-controller-module-2a-and-arduino/ </a:t>
            </a:r>
          </a:p>
          <a:p>
            <a:endParaRPr lang="en-US" dirty="0"/>
          </a:p>
          <a:p>
            <a:r>
              <a:rPr lang="en-US" sz="1200" b="0" i="0" kern="1200" dirty="0">
                <a:solidFill>
                  <a:schemeClr val="tx1"/>
                </a:solidFill>
                <a:effectLst/>
                <a:latin typeface="+mn-lt"/>
                <a:ea typeface="+mn-ea"/>
                <a:cs typeface="+mn-cs"/>
              </a:rPr>
              <a:t>The motor direction is controlled by sending a HIGH or LOW signal to the drive for each motor (or channel). For example for motor one, a HIGH to IN1 and a LOW to IN2 will cause it to turn in one direction, and  a LOW and HIGH will cause it to turn in the other direction.</a:t>
            </a:r>
          </a:p>
          <a:p>
            <a:r>
              <a:rPr lang="en-US" sz="1200" b="0" i="0" kern="1200" dirty="0">
                <a:solidFill>
                  <a:schemeClr val="tx1"/>
                </a:solidFill>
                <a:effectLst/>
                <a:latin typeface="+mn-lt"/>
                <a:ea typeface="+mn-ea"/>
                <a:cs typeface="+mn-cs"/>
              </a:rPr>
              <a:t>However the motors will not turn until a HIGH is set to the enable pin (7 for motor one, 12 for motor two). And they can be turned off with a LOW to the same pin(s). However if you need to control the speed of the motors, the PWM signal from the digital pin connected to the enable pin can take care of it.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https://github.com/futureshocked/arduino_sbs/blob/master/DC%20Motors/DC_motor_with_distance_sensor/DC_motor_with_distance_sensor.ino</a:t>
            </a:r>
          </a:p>
          <a:p>
            <a:endParaRPr lang="en-US" dirty="0"/>
          </a:p>
        </p:txBody>
      </p:sp>
      <p:sp>
        <p:nvSpPr>
          <p:cNvPr id="4" name="Slide Number Placeholder 3"/>
          <p:cNvSpPr>
            <a:spLocks noGrp="1"/>
          </p:cNvSpPr>
          <p:nvPr>
            <p:ph type="sldNum" sz="quarter" idx="10"/>
          </p:nvPr>
        </p:nvSpPr>
        <p:spPr/>
        <p:txBody>
          <a:bodyPr/>
          <a:lstStyle/>
          <a:p>
            <a:fld id="{CC7847A9-BC36-4A8E-BD8F-6F005670897F}" type="slidenum">
              <a:rPr lang="en-US" smtClean="0"/>
              <a:t>19</a:t>
            </a:fld>
            <a:endParaRPr lang="en-US"/>
          </a:p>
        </p:txBody>
      </p:sp>
    </p:spTree>
    <p:extLst>
      <p:ext uri="{BB962C8B-B14F-4D97-AF65-F5344CB8AC3E}">
        <p14:creationId xmlns:p14="http://schemas.microsoft.com/office/powerpoint/2010/main" val="2745027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25AA9BA-5962-464A-A689-6DE696FE98BE}" type="datetime1">
              <a:rPr lang="en-US" smtClean="0"/>
              <a:t>12/21/2017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it-IT"/>
              <a:t>Toni Gerdjikov  tony.gerdjikov@gmail.com</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CCEFB8-2C9D-4E64-BB46-093C37E96C57}"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25B8DE-6669-4839-9C8B-EE4A7D378344}"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C55BEE-0D14-465E-84E9-0A8C9090ACB2}"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FDEEEF-C7D9-4609-88C2-CF690A9AC8CB}"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5B4C1E4-87EB-440B-B6EA-7F54410FFA53}" type="datetime1">
              <a:rPr lang="en-US" smtClean="0"/>
              <a:t>12/21/2017</a:t>
            </a:fld>
            <a:endParaRPr lang="en-US" dirty="0"/>
          </a:p>
        </p:txBody>
      </p:sp>
      <p:sp>
        <p:nvSpPr>
          <p:cNvPr id="4" name="Footer Placeholder 3"/>
          <p:cNvSpPr>
            <a:spLocks noGrp="1"/>
          </p:cNvSpPr>
          <p:nvPr>
            <p:ph type="ftr" sz="quarter" idx="11"/>
          </p:nvPr>
        </p:nvSpPr>
        <p:spPr/>
        <p:txBody>
          <a:bodyPr/>
          <a:lstStyle/>
          <a:p>
            <a:r>
              <a:rPr lang="it-IT"/>
              <a:t>Toni Gerdjikov  tony.gerdjikov@gmail.com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9AC8F56-2D9B-44C7-A3B6-592801A345CA}" type="datetime1">
              <a:rPr lang="en-US" smtClean="0"/>
              <a:t>12/21/2017</a:t>
            </a:fld>
            <a:endParaRPr lang="en-US" dirty="0"/>
          </a:p>
        </p:txBody>
      </p:sp>
      <p:sp>
        <p:nvSpPr>
          <p:cNvPr id="4" name="Footer Placeholder 3"/>
          <p:cNvSpPr>
            <a:spLocks noGrp="1"/>
          </p:cNvSpPr>
          <p:nvPr>
            <p:ph type="ftr" sz="quarter" idx="11"/>
          </p:nvPr>
        </p:nvSpPr>
        <p:spPr/>
        <p:txBody>
          <a:bodyPr/>
          <a:lstStyle/>
          <a:p>
            <a:r>
              <a:rPr lang="it-IT"/>
              <a:t>Toni Gerdjikov  tony.gerdjikov@gmail.com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317F59-4C94-4467-BA14-0D1794E0C359}" type="datetime1">
              <a:rPr lang="en-US" smtClean="0"/>
              <a:t>12/21/2017</a:t>
            </a:fld>
            <a:endParaRPr lang="en-US" dirty="0"/>
          </a:p>
        </p:txBody>
      </p:sp>
      <p:sp>
        <p:nvSpPr>
          <p:cNvPr id="5" name="Footer Placeholder 4"/>
          <p:cNvSpPr>
            <a:spLocks noGrp="1"/>
          </p:cNvSpPr>
          <p:nvPr>
            <p:ph type="ftr" sz="quarter" idx="11"/>
          </p:nvPr>
        </p:nvSpPr>
        <p:spPr/>
        <p:txBody>
          <a:bodyPr/>
          <a:lstStyle/>
          <a:p>
            <a:r>
              <a:rPr lang="it-IT"/>
              <a:t>Toni Gerdjikov  tony.gerdjikov@gmail.com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6CF735-32CB-4183-8103-8DBB9A7E4242}" type="datetime1">
              <a:rPr lang="en-US" smtClean="0"/>
              <a:t>12/21/2017</a:t>
            </a:fld>
            <a:endParaRPr lang="en-US" dirty="0"/>
          </a:p>
        </p:txBody>
      </p:sp>
      <p:sp>
        <p:nvSpPr>
          <p:cNvPr id="5" name="Footer Placeholder 4"/>
          <p:cNvSpPr>
            <a:spLocks noGrp="1"/>
          </p:cNvSpPr>
          <p:nvPr>
            <p:ph type="ftr" sz="quarter" idx="11"/>
          </p:nvPr>
        </p:nvSpPr>
        <p:spPr/>
        <p:txBody>
          <a:bodyPr/>
          <a:lstStyle/>
          <a:p>
            <a:r>
              <a:rPr lang="it-IT"/>
              <a:t>Toni Gerdjikov  tony.gerdjikov@gmail.com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D3D16-6A28-4658-B8B3-C0DF0D065352}" type="datetime1">
              <a:rPr lang="en-US" smtClean="0"/>
              <a:t>12/21/2017</a:t>
            </a:fld>
            <a:endParaRPr lang="en-US" dirty="0"/>
          </a:p>
        </p:txBody>
      </p:sp>
      <p:sp>
        <p:nvSpPr>
          <p:cNvPr id="5" name="Footer Placeholder 4"/>
          <p:cNvSpPr>
            <a:spLocks noGrp="1"/>
          </p:cNvSpPr>
          <p:nvPr>
            <p:ph type="ftr" sz="quarter" idx="11"/>
          </p:nvPr>
        </p:nvSpPr>
        <p:spPr/>
        <p:txBody>
          <a:bodyPr/>
          <a:lstStyle/>
          <a:p>
            <a:r>
              <a:rPr lang="it-IT"/>
              <a:t>Toni Gerdjikov  tony.gerdjikov@gmail.com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E39255-8D13-48E5-9C20-5CA67BBEF6D3}" type="datetime1">
              <a:rPr lang="en-US" smtClean="0"/>
              <a:t>12/21/2017</a:t>
            </a:fld>
            <a:endParaRPr lang="en-US" dirty="0"/>
          </a:p>
        </p:txBody>
      </p:sp>
      <p:sp>
        <p:nvSpPr>
          <p:cNvPr id="5" name="Footer Placeholder 4"/>
          <p:cNvSpPr>
            <a:spLocks noGrp="1"/>
          </p:cNvSpPr>
          <p:nvPr>
            <p:ph type="ftr" sz="quarter" idx="11"/>
          </p:nvPr>
        </p:nvSpPr>
        <p:spPr/>
        <p:txBody>
          <a:bodyPr/>
          <a:lstStyle/>
          <a:p>
            <a:r>
              <a:rPr lang="it-IT"/>
              <a:t>Toni Gerdjikov  tony.gerdjikov@gmail.com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4405A-A043-4B02-87ED-0E341C01C314}"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70F9AE-5DEE-4B53-89B7-DD1620B28CC5}" type="datetime1">
              <a:rPr lang="en-US" smtClean="0"/>
              <a:t>12/21/2017</a:t>
            </a:fld>
            <a:endParaRPr lang="en-US" dirty="0"/>
          </a:p>
        </p:txBody>
      </p:sp>
      <p:sp>
        <p:nvSpPr>
          <p:cNvPr id="8" name="Footer Placeholder 7"/>
          <p:cNvSpPr>
            <a:spLocks noGrp="1"/>
          </p:cNvSpPr>
          <p:nvPr>
            <p:ph type="ftr" sz="quarter" idx="11"/>
          </p:nvPr>
        </p:nvSpPr>
        <p:spPr/>
        <p:txBody>
          <a:bodyPr/>
          <a:lstStyle/>
          <a:p>
            <a:r>
              <a:rPr lang="it-IT"/>
              <a:t>Toni Gerdjikov  tony.gerdjikov@gmail.com</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53207E-8AA5-4669-8D4F-C04C4497D382}" type="datetime1">
              <a:rPr lang="en-US" smtClean="0"/>
              <a:t>12/21/2017</a:t>
            </a:fld>
            <a:endParaRPr lang="en-US" dirty="0"/>
          </a:p>
        </p:txBody>
      </p:sp>
      <p:sp>
        <p:nvSpPr>
          <p:cNvPr id="4" name="Footer Placeholder 3"/>
          <p:cNvSpPr>
            <a:spLocks noGrp="1"/>
          </p:cNvSpPr>
          <p:nvPr>
            <p:ph type="ftr" sz="quarter" idx="11"/>
          </p:nvPr>
        </p:nvSpPr>
        <p:spPr/>
        <p:txBody>
          <a:bodyPr/>
          <a:lstStyle/>
          <a:p>
            <a:r>
              <a:rPr lang="it-IT"/>
              <a:t>Toni Gerdjikov  tony.gerdjikov@gmail.com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CE279-AAC2-40E1-BC78-A0A551D847AE}" type="datetime1">
              <a:rPr lang="en-US" smtClean="0"/>
              <a:t>12/21/2017</a:t>
            </a:fld>
            <a:endParaRPr lang="en-US" dirty="0"/>
          </a:p>
        </p:txBody>
      </p:sp>
      <p:sp>
        <p:nvSpPr>
          <p:cNvPr id="3" name="Footer Placeholder 2"/>
          <p:cNvSpPr>
            <a:spLocks noGrp="1"/>
          </p:cNvSpPr>
          <p:nvPr>
            <p:ph type="ftr" sz="quarter" idx="11"/>
          </p:nvPr>
        </p:nvSpPr>
        <p:spPr/>
        <p:txBody>
          <a:bodyPr/>
          <a:lstStyle/>
          <a:p>
            <a:r>
              <a:rPr lang="it-IT"/>
              <a:t>Toni Gerdjikov  tony.gerdjikov@gmail.com</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92C0CF-3A96-4BFF-8AE2-C3F8923EF98C}"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EAE9A5-96AC-4D58-9EE0-88A428BCB08E}" type="datetime1">
              <a:rPr lang="en-US" smtClean="0"/>
              <a:t>12/21/2017</a:t>
            </a:fld>
            <a:endParaRPr lang="en-US" dirty="0"/>
          </a:p>
        </p:txBody>
      </p:sp>
      <p:sp>
        <p:nvSpPr>
          <p:cNvPr id="6" name="Footer Placeholder 5"/>
          <p:cNvSpPr>
            <a:spLocks noGrp="1"/>
          </p:cNvSpPr>
          <p:nvPr>
            <p:ph type="ftr" sz="quarter" idx="11"/>
          </p:nvPr>
        </p:nvSpPr>
        <p:spPr/>
        <p:txBody>
          <a:bodyPr/>
          <a:lstStyle/>
          <a:p>
            <a:r>
              <a:rPr lang="it-IT"/>
              <a:t>Toni Gerdjikov  tony.gerdjikov@gmail.com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4CDDC6-AD48-42E7-B1A2-57C947E6D90E}" type="datetime1">
              <a:rPr lang="en-US" smtClean="0"/>
              <a:t>12/21/2017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it-IT"/>
              <a:t>Toni Gerdjikov  tony.gerdjikov@gmail.com</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Adruino</a:t>
            </a:r>
            <a:r>
              <a:rPr lang="en-US" dirty="0"/>
              <a:t> Basics</a:t>
            </a:r>
          </a:p>
        </p:txBody>
      </p:sp>
      <p:sp>
        <p:nvSpPr>
          <p:cNvPr id="3" name="Subtitle 2"/>
          <p:cNvSpPr>
            <a:spLocks noGrp="1"/>
          </p:cNvSpPr>
          <p:nvPr>
            <p:ph type="subTitle" idx="1"/>
          </p:nvPr>
        </p:nvSpPr>
        <p:spPr/>
        <p:txBody>
          <a:bodyPr/>
          <a:lstStyle/>
          <a:p>
            <a:r>
              <a:rPr lang="bg-BG" dirty="0" err="1"/>
              <a:t>Ардуино</a:t>
            </a:r>
            <a:r>
              <a:rPr lang="en-US" dirty="0"/>
              <a:t> </a:t>
            </a:r>
            <a:r>
              <a:rPr lang="bg-BG" dirty="0" err="1"/>
              <a:t>осноВИТЕ</a:t>
            </a:r>
            <a:endParaRPr lang="bg-BG" dirty="0"/>
          </a:p>
          <a:p>
            <a:endParaRPr lang="en-US" dirty="0"/>
          </a:p>
        </p:txBody>
      </p:sp>
      <p:sp>
        <p:nvSpPr>
          <p:cNvPr id="4" name="Контейнер за долния колонтитул 3">
            <a:extLst>
              <a:ext uri="{FF2B5EF4-FFF2-40B4-BE49-F238E27FC236}">
                <a16:creationId xmlns:a16="http://schemas.microsoft.com/office/drawing/2014/main" id="{4CAAAEE0-08F7-4ED9-B1D1-FB961791AA0B}"/>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296909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DC Motors – SPEED </a:t>
            </a:r>
            <a:r>
              <a:rPr lang="en-US" dirty="0" err="1"/>
              <a:t>COntrOL</a:t>
            </a:r>
            <a:endParaRPr lang="en-US" dirty="0"/>
          </a:p>
        </p:txBody>
      </p:sp>
      <p:pic>
        <p:nvPicPr>
          <p:cNvPr id="5" name="Picture 4"/>
          <p:cNvPicPr>
            <a:picLocks noChangeAspect="1"/>
          </p:cNvPicPr>
          <p:nvPr/>
        </p:nvPicPr>
        <p:blipFill>
          <a:blip r:embed="rId2"/>
          <a:stretch>
            <a:fillRect/>
          </a:stretch>
        </p:blipFill>
        <p:spPr>
          <a:xfrm>
            <a:off x="2466975" y="847724"/>
            <a:ext cx="8058150" cy="5724369"/>
          </a:xfrm>
          <a:prstGeom prst="rect">
            <a:avLst/>
          </a:prstGeom>
        </p:spPr>
      </p:pic>
      <p:sp>
        <p:nvSpPr>
          <p:cNvPr id="3" name="Контейнер за долния колонтитул 2">
            <a:extLst>
              <a:ext uri="{FF2B5EF4-FFF2-40B4-BE49-F238E27FC236}">
                <a16:creationId xmlns:a16="http://schemas.microsoft.com/office/drawing/2014/main" id="{0C5780F7-02A1-4C85-BAA1-CB64DB832839}"/>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1161711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C7FB-3B1A-49A4-9018-FDD200A88DA9}"/>
              </a:ext>
            </a:extLst>
          </p:cNvPr>
          <p:cNvSpPr>
            <a:spLocks noGrp="1"/>
          </p:cNvSpPr>
          <p:nvPr>
            <p:ph type="title"/>
          </p:nvPr>
        </p:nvSpPr>
        <p:spPr/>
        <p:txBody>
          <a:bodyPr/>
          <a:lstStyle/>
          <a:p>
            <a:r>
              <a:rPr lang="en-US" dirty="0"/>
              <a:t>TRUTH TABLE</a:t>
            </a:r>
          </a:p>
        </p:txBody>
      </p:sp>
      <p:graphicFrame>
        <p:nvGraphicFramePr>
          <p:cNvPr id="4" name="Content Placeholder 3">
            <a:extLst>
              <a:ext uri="{FF2B5EF4-FFF2-40B4-BE49-F238E27FC236}">
                <a16:creationId xmlns:a16="http://schemas.microsoft.com/office/drawing/2014/main" id="{F72759EC-574C-49C5-8A02-A361A05713D2}"/>
              </a:ext>
            </a:extLst>
          </p:cNvPr>
          <p:cNvGraphicFramePr>
            <a:graphicFrameLocks noGrp="1"/>
          </p:cNvGraphicFramePr>
          <p:nvPr>
            <p:ph idx="1"/>
            <p:extLst/>
          </p:nvPr>
        </p:nvGraphicFramePr>
        <p:xfrm>
          <a:off x="1141413" y="2249488"/>
          <a:ext cx="9906000" cy="185420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565660066"/>
                    </a:ext>
                  </a:extLst>
                </a:gridCol>
                <a:gridCol w="3302000">
                  <a:extLst>
                    <a:ext uri="{9D8B030D-6E8A-4147-A177-3AD203B41FA5}">
                      <a16:colId xmlns:a16="http://schemas.microsoft.com/office/drawing/2014/main" val="2358796770"/>
                    </a:ext>
                  </a:extLst>
                </a:gridCol>
                <a:gridCol w="3302000">
                  <a:extLst>
                    <a:ext uri="{9D8B030D-6E8A-4147-A177-3AD203B41FA5}">
                      <a16:colId xmlns:a16="http://schemas.microsoft.com/office/drawing/2014/main" val="962244273"/>
                    </a:ext>
                  </a:extLst>
                </a:gridCol>
              </a:tblGrid>
              <a:tr h="370840">
                <a:tc>
                  <a:txBody>
                    <a:bodyPr/>
                    <a:lstStyle/>
                    <a:p>
                      <a:pPr algn="ctr"/>
                      <a:r>
                        <a:rPr lang="en-US" dirty="0"/>
                        <a:t>M</a:t>
                      </a:r>
                    </a:p>
                  </a:txBody>
                  <a:tcPr/>
                </a:tc>
                <a:tc>
                  <a:txBody>
                    <a:bodyPr/>
                    <a:lstStyle/>
                    <a:p>
                      <a:pPr algn="ctr"/>
                      <a:r>
                        <a:rPr lang="en-US" dirty="0"/>
                        <a:t>E  (PWM)  enable</a:t>
                      </a:r>
                    </a:p>
                  </a:txBody>
                  <a:tcPr/>
                </a:tc>
                <a:tc>
                  <a:txBody>
                    <a:bodyPr/>
                    <a:lstStyle/>
                    <a:p>
                      <a:r>
                        <a:rPr lang="en-US" dirty="0"/>
                        <a:t>Action</a:t>
                      </a:r>
                    </a:p>
                  </a:txBody>
                  <a:tcPr/>
                </a:tc>
                <a:extLst>
                  <a:ext uri="{0D108BD9-81ED-4DB2-BD59-A6C34878D82A}">
                    <a16:rowId xmlns:a16="http://schemas.microsoft.com/office/drawing/2014/main" val="3030729088"/>
                  </a:ext>
                </a:extLst>
              </a:tr>
              <a:tr h="370840">
                <a:tc>
                  <a:txBody>
                    <a:bodyPr/>
                    <a:lstStyle/>
                    <a:p>
                      <a:pPr algn="ctr"/>
                      <a:r>
                        <a:rPr lang="en-US" dirty="0"/>
                        <a:t>LOW</a:t>
                      </a:r>
                    </a:p>
                  </a:txBody>
                  <a:tcPr/>
                </a:tc>
                <a:tc>
                  <a:txBody>
                    <a:bodyPr/>
                    <a:lstStyle/>
                    <a:p>
                      <a:pPr algn="ctr"/>
                      <a:r>
                        <a:rPr lang="en-US" dirty="0"/>
                        <a:t>0</a:t>
                      </a:r>
                    </a:p>
                  </a:txBody>
                  <a:tcPr/>
                </a:tc>
                <a:tc>
                  <a:txBody>
                    <a:bodyPr/>
                    <a:lstStyle/>
                    <a:p>
                      <a:pPr algn="ctr"/>
                      <a:r>
                        <a:rPr lang="en-US" dirty="0"/>
                        <a:t>STOP</a:t>
                      </a:r>
                    </a:p>
                  </a:txBody>
                  <a:tcPr/>
                </a:tc>
                <a:extLst>
                  <a:ext uri="{0D108BD9-81ED-4DB2-BD59-A6C34878D82A}">
                    <a16:rowId xmlns:a16="http://schemas.microsoft.com/office/drawing/2014/main" val="3430489338"/>
                  </a:ext>
                </a:extLst>
              </a:tr>
              <a:tr h="370840">
                <a:tc>
                  <a:txBody>
                    <a:bodyPr/>
                    <a:lstStyle/>
                    <a:p>
                      <a:pPr algn="ctr"/>
                      <a:r>
                        <a:rPr lang="en-US" dirty="0"/>
                        <a:t>LOW</a:t>
                      </a:r>
                    </a:p>
                  </a:txBody>
                  <a:tcPr/>
                </a:tc>
                <a:tc>
                  <a:txBody>
                    <a:bodyPr/>
                    <a:lstStyle/>
                    <a:p>
                      <a:pPr algn="ctr"/>
                      <a:r>
                        <a:rPr lang="en-US" dirty="0"/>
                        <a:t>150</a:t>
                      </a:r>
                    </a:p>
                  </a:txBody>
                  <a:tcPr/>
                </a:tc>
                <a:tc>
                  <a:txBody>
                    <a:bodyPr/>
                    <a:lstStyle/>
                    <a:p>
                      <a:pPr algn="ctr"/>
                      <a:r>
                        <a:rPr lang="en-US" dirty="0"/>
                        <a:t>FORWARD</a:t>
                      </a:r>
                    </a:p>
                  </a:txBody>
                  <a:tcPr/>
                </a:tc>
                <a:extLst>
                  <a:ext uri="{0D108BD9-81ED-4DB2-BD59-A6C34878D82A}">
                    <a16:rowId xmlns:a16="http://schemas.microsoft.com/office/drawing/2014/main" val="4015293047"/>
                  </a:ext>
                </a:extLst>
              </a:tr>
              <a:tr h="370840">
                <a:tc>
                  <a:txBody>
                    <a:bodyPr/>
                    <a:lstStyle/>
                    <a:p>
                      <a:pPr algn="ctr"/>
                      <a:r>
                        <a:rPr lang="en-US" dirty="0"/>
                        <a:t>HIGH</a:t>
                      </a:r>
                    </a:p>
                  </a:txBody>
                  <a:tcPr/>
                </a:tc>
                <a:tc>
                  <a:txBody>
                    <a:bodyPr/>
                    <a:lstStyle/>
                    <a:p>
                      <a:pPr algn="ctr"/>
                      <a:r>
                        <a:rPr lang="en-US" dirty="0"/>
                        <a:t>0</a:t>
                      </a:r>
                    </a:p>
                  </a:txBody>
                  <a:tcPr/>
                </a:tc>
                <a:tc>
                  <a:txBody>
                    <a:bodyPr/>
                    <a:lstStyle/>
                    <a:p>
                      <a:pPr algn="ctr"/>
                      <a:r>
                        <a:rPr lang="en-US" dirty="0"/>
                        <a:t>STOP</a:t>
                      </a:r>
                    </a:p>
                  </a:txBody>
                  <a:tcPr/>
                </a:tc>
                <a:extLst>
                  <a:ext uri="{0D108BD9-81ED-4DB2-BD59-A6C34878D82A}">
                    <a16:rowId xmlns:a16="http://schemas.microsoft.com/office/drawing/2014/main" val="2701278492"/>
                  </a:ext>
                </a:extLst>
              </a:tr>
              <a:tr h="370840">
                <a:tc>
                  <a:txBody>
                    <a:bodyPr/>
                    <a:lstStyle/>
                    <a:p>
                      <a:pPr algn="ctr"/>
                      <a:r>
                        <a:rPr lang="en-US" dirty="0"/>
                        <a:t>HIGH</a:t>
                      </a:r>
                    </a:p>
                  </a:txBody>
                  <a:tcPr/>
                </a:tc>
                <a:tc>
                  <a:txBody>
                    <a:bodyPr/>
                    <a:lstStyle/>
                    <a:p>
                      <a:pPr algn="ctr"/>
                      <a:r>
                        <a:rPr lang="en-US" dirty="0"/>
                        <a:t>150</a:t>
                      </a:r>
                    </a:p>
                  </a:txBody>
                  <a:tcPr/>
                </a:tc>
                <a:tc>
                  <a:txBody>
                    <a:bodyPr/>
                    <a:lstStyle/>
                    <a:p>
                      <a:pPr algn="ctr"/>
                      <a:r>
                        <a:rPr lang="en-US" dirty="0"/>
                        <a:t>BACKWARD</a:t>
                      </a:r>
                    </a:p>
                  </a:txBody>
                  <a:tcPr/>
                </a:tc>
                <a:extLst>
                  <a:ext uri="{0D108BD9-81ED-4DB2-BD59-A6C34878D82A}">
                    <a16:rowId xmlns:a16="http://schemas.microsoft.com/office/drawing/2014/main" val="782642170"/>
                  </a:ext>
                </a:extLst>
              </a:tr>
            </a:tbl>
          </a:graphicData>
        </a:graphic>
      </p:graphicFrame>
      <p:sp>
        <p:nvSpPr>
          <p:cNvPr id="3" name="Контейнер за долния колонтитул 2">
            <a:extLst>
              <a:ext uri="{FF2B5EF4-FFF2-40B4-BE49-F238E27FC236}">
                <a16:creationId xmlns:a16="http://schemas.microsoft.com/office/drawing/2014/main" id="{626EDAFF-BA3A-4836-B5A8-BD74628E6315}"/>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1262322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Servo Motors</a:t>
            </a:r>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381000" y="1778001"/>
            <a:ext cx="11434720" cy="3648074"/>
          </a:xfrm>
          <a:prstGeom prst="rect">
            <a:avLst/>
          </a:prstGeom>
        </p:spPr>
      </p:pic>
      <p:sp>
        <p:nvSpPr>
          <p:cNvPr id="4" name="Контейнер за долния колонтитул 3">
            <a:extLst>
              <a:ext uri="{FF2B5EF4-FFF2-40B4-BE49-F238E27FC236}">
                <a16:creationId xmlns:a16="http://schemas.microsoft.com/office/drawing/2014/main" id="{09F9E6A4-C832-43BE-8976-73AD5F394326}"/>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83723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1845426"/>
          </a:xfrm>
        </p:spPr>
        <p:txBody>
          <a:bodyPr>
            <a:normAutofit fontScale="90000"/>
          </a:bodyPr>
          <a:lstStyle/>
          <a:p>
            <a:r>
              <a:rPr lang="en-US" dirty="0"/>
              <a:t>Servo Motors – Position Control</a:t>
            </a:r>
            <a:br>
              <a:rPr lang="en-US" dirty="0"/>
            </a:br>
            <a:endParaRPr lang="en-US" dirty="0"/>
          </a:p>
        </p:txBody>
      </p:sp>
      <p:pic>
        <p:nvPicPr>
          <p:cNvPr id="5" name="Picture 4"/>
          <p:cNvPicPr>
            <a:picLocks noChangeAspect="1"/>
          </p:cNvPicPr>
          <p:nvPr/>
        </p:nvPicPr>
        <p:blipFill>
          <a:blip r:embed="rId2"/>
          <a:stretch>
            <a:fillRect/>
          </a:stretch>
        </p:blipFill>
        <p:spPr>
          <a:xfrm>
            <a:off x="391026" y="1362075"/>
            <a:ext cx="4286250" cy="4286250"/>
          </a:xfrm>
          <a:prstGeom prst="rect">
            <a:avLst/>
          </a:prstGeom>
        </p:spPr>
      </p:pic>
      <p:pic>
        <p:nvPicPr>
          <p:cNvPr id="7" name="Picture 6"/>
          <p:cNvPicPr>
            <a:picLocks noChangeAspect="1"/>
          </p:cNvPicPr>
          <p:nvPr/>
        </p:nvPicPr>
        <p:blipFill>
          <a:blip r:embed="rId3"/>
          <a:stretch>
            <a:fillRect/>
          </a:stretch>
        </p:blipFill>
        <p:spPr>
          <a:xfrm>
            <a:off x="6070360" y="1362075"/>
            <a:ext cx="5537680" cy="4232007"/>
          </a:xfrm>
          <a:prstGeom prst="rect">
            <a:avLst/>
          </a:prstGeom>
        </p:spPr>
      </p:pic>
      <p:sp>
        <p:nvSpPr>
          <p:cNvPr id="3" name="Контейнер за долния колонтитул 2">
            <a:extLst>
              <a:ext uri="{FF2B5EF4-FFF2-40B4-BE49-F238E27FC236}">
                <a16:creationId xmlns:a16="http://schemas.microsoft.com/office/drawing/2014/main" id="{6B25CB9F-39D3-4F9C-9D7C-08F98A38579B}"/>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45204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8A16-B8FD-4A8B-9155-E35CAEBB8D4A}"/>
              </a:ext>
            </a:extLst>
          </p:cNvPr>
          <p:cNvSpPr>
            <a:spLocks noGrp="1"/>
          </p:cNvSpPr>
          <p:nvPr>
            <p:ph type="title"/>
          </p:nvPr>
        </p:nvSpPr>
        <p:spPr/>
        <p:txBody>
          <a:bodyPr/>
          <a:lstStyle/>
          <a:p>
            <a:r>
              <a:rPr lang="en-US" dirty="0"/>
              <a:t>Source SERVO CONTROL</a:t>
            </a:r>
          </a:p>
        </p:txBody>
      </p:sp>
      <p:sp>
        <p:nvSpPr>
          <p:cNvPr id="3" name="Content Placeholder 2">
            <a:extLst>
              <a:ext uri="{FF2B5EF4-FFF2-40B4-BE49-F238E27FC236}">
                <a16:creationId xmlns:a16="http://schemas.microsoft.com/office/drawing/2014/main" id="{54CA0B82-1FBC-4080-998A-87D595972F58}"/>
              </a:ext>
            </a:extLst>
          </p:cNvPr>
          <p:cNvSpPr>
            <a:spLocks noGrp="1"/>
          </p:cNvSpPr>
          <p:nvPr>
            <p:ph idx="1"/>
          </p:nvPr>
        </p:nvSpPr>
        <p:spPr/>
        <p:txBody>
          <a:bodyPr/>
          <a:lstStyle/>
          <a:p>
            <a:r>
              <a:rPr lang="bg-BG" dirty="0"/>
              <a:t>Отворете Ардуино </a:t>
            </a:r>
            <a:r>
              <a:rPr lang="en-US" dirty="0"/>
              <a:t>IDE.</a:t>
            </a:r>
          </a:p>
          <a:p>
            <a:r>
              <a:rPr lang="bg-BG" dirty="0"/>
              <a:t>От менюто изберете </a:t>
            </a:r>
            <a:r>
              <a:rPr lang="en-US" dirty="0"/>
              <a:t>Files -&gt; Examples -&gt; Servo -&gt; SWEEP</a:t>
            </a:r>
          </a:p>
        </p:txBody>
      </p:sp>
      <p:pic>
        <p:nvPicPr>
          <p:cNvPr id="5" name="Picture 4">
            <a:extLst>
              <a:ext uri="{FF2B5EF4-FFF2-40B4-BE49-F238E27FC236}">
                <a16:creationId xmlns:a16="http://schemas.microsoft.com/office/drawing/2014/main" id="{1933F415-312C-48FA-B22C-6CB318A116FF}"/>
              </a:ext>
            </a:extLst>
          </p:cNvPr>
          <p:cNvPicPr>
            <a:picLocks noChangeAspect="1"/>
          </p:cNvPicPr>
          <p:nvPr/>
        </p:nvPicPr>
        <p:blipFill>
          <a:blip r:embed="rId3"/>
          <a:stretch>
            <a:fillRect/>
          </a:stretch>
        </p:blipFill>
        <p:spPr>
          <a:xfrm>
            <a:off x="5041062" y="3279354"/>
            <a:ext cx="6006349" cy="3428571"/>
          </a:xfrm>
          <a:prstGeom prst="rect">
            <a:avLst/>
          </a:prstGeom>
        </p:spPr>
      </p:pic>
      <p:sp>
        <p:nvSpPr>
          <p:cNvPr id="6" name="Rectangle 5">
            <a:extLst>
              <a:ext uri="{FF2B5EF4-FFF2-40B4-BE49-F238E27FC236}">
                <a16:creationId xmlns:a16="http://schemas.microsoft.com/office/drawing/2014/main" id="{958D8884-5536-4015-B8D0-F64D13A83FEA}"/>
              </a:ext>
            </a:extLst>
          </p:cNvPr>
          <p:cNvSpPr/>
          <p:nvPr/>
        </p:nvSpPr>
        <p:spPr>
          <a:xfrm>
            <a:off x="541893" y="4158734"/>
            <a:ext cx="4179093" cy="369332"/>
          </a:xfrm>
          <a:prstGeom prst="rect">
            <a:avLst/>
          </a:prstGeom>
        </p:spPr>
        <p:txBody>
          <a:bodyPr wrap="none">
            <a:spAutoFit/>
          </a:bodyPr>
          <a:lstStyle/>
          <a:p>
            <a:r>
              <a:rPr lang="en-US" dirty="0"/>
              <a:t>https://www.arduino.cc/en/Tutorial/Sweep</a:t>
            </a:r>
          </a:p>
        </p:txBody>
      </p:sp>
      <p:sp>
        <p:nvSpPr>
          <p:cNvPr id="4" name="Контейнер за долния колонтитул 3">
            <a:extLst>
              <a:ext uri="{FF2B5EF4-FFF2-40B4-BE49-F238E27FC236}">
                <a16:creationId xmlns:a16="http://schemas.microsoft.com/office/drawing/2014/main" id="{5F4AC467-49E8-4985-A53E-4E31953C3AEA}"/>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877558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C8A16-B8FD-4A8B-9155-E35CAEBB8D4A}"/>
              </a:ext>
            </a:extLst>
          </p:cNvPr>
          <p:cNvSpPr>
            <a:spLocks noGrp="1"/>
          </p:cNvSpPr>
          <p:nvPr>
            <p:ph type="title"/>
          </p:nvPr>
        </p:nvSpPr>
        <p:spPr/>
        <p:txBody>
          <a:bodyPr/>
          <a:lstStyle/>
          <a:p>
            <a:r>
              <a:rPr lang="en-US" dirty="0"/>
              <a:t>Source SERVO  KNOB</a:t>
            </a:r>
          </a:p>
        </p:txBody>
      </p:sp>
      <p:sp>
        <p:nvSpPr>
          <p:cNvPr id="3" name="Content Placeholder 2">
            <a:extLst>
              <a:ext uri="{FF2B5EF4-FFF2-40B4-BE49-F238E27FC236}">
                <a16:creationId xmlns:a16="http://schemas.microsoft.com/office/drawing/2014/main" id="{54CA0B82-1FBC-4080-998A-87D595972F58}"/>
              </a:ext>
            </a:extLst>
          </p:cNvPr>
          <p:cNvSpPr>
            <a:spLocks noGrp="1"/>
          </p:cNvSpPr>
          <p:nvPr>
            <p:ph idx="1"/>
          </p:nvPr>
        </p:nvSpPr>
        <p:spPr/>
        <p:txBody>
          <a:bodyPr/>
          <a:lstStyle/>
          <a:p>
            <a:r>
              <a:rPr lang="bg-BG" dirty="0"/>
              <a:t>Отворете Ардуино </a:t>
            </a:r>
            <a:r>
              <a:rPr lang="en-US" dirty="0"/>
              <a:t>IDE.</a:t>
            </a:r>
          </a:p>
          <a:p>
            <a:r>
              <a:rPr lang="bg-BG" dirty="0"/>
              <a:t>От менюто изберете </a:t>
            </a:r>
            <a:r>
              <a:rPr lang="en-US" dirty="0"/>
              <a:t>Files -&gt; Examples -&gt; Servo -&gt; KNOB</a:t>
            </a:r>
          </a:p>
        </p:txBody>
      </p:sp>
      <p:sp>
        <p:nvSpPr>
          <p:cNvPr id="6" name="Rectangle 5">
            <a:extLst>
              <a:ext uri="{FF2B5EF4-FFF2-40B4-BE49-F238E27FC236}">
                <a16:creationId xmlns:a16="http://schemas.microsoft.com/office/drawing/2014/main" id="{958D8884-5536-4015-B8D0-F64D13A83FEA}"/>
              </a:ext>
            </a:extLst>
          </p:cNvPr>
          <p:cNvSpPr/>
          <p:nvPr/>
        </p:nvSpPr>
        <p:spPr>
          <a:xfrm>
            <a:off x="1435973" y="3467854"/>
            <a:ext cx="4179093" cy="369332"/>
          </a:xfrm>
          <a:prstGeom prst="rect">
            <a:avLst/>
          </a:prstGeom>
        </p:spPr>
        <p:txBody>
          <a:bodyPr wrap="none">
            <a:spAutoFit/>
          </a:bodyPr>
          <a:lstStyle/>
          <a:p>
            <a:r>
              <a:rPr lang="en-US" dirty="0"/>
              <a:t>https://www.arduino.cc/en/Tutorial/Knob</a:t>
            </a:r>
          </a:p>
        </p:txBody>
      </p:sp>
      <p:pic>
        <p:nvPicPr>
          <p:cNvPr id="7" name="Picture 6">
            <a:extLst>
              <a:ext uri="{FF2B5EF4-FFF2-40B4-BE49-F238E27FC236}">
                <a16:creationId xmlns:a16="http://schemas.microsoft.com/office/drawing/2014/main" id="{27BE7442-E31F-4EA4-85B9-76FABB4AD0D0}"/>
              </a:ext>
            </a:extLst>
          </p:cNvPr>
          <p:cNvPicPr>
            <a:picLocks noChangeAspect="1"/>
          </p:cNvPicPr>
          <p:nvPr/>
        </p:nvPicPr>
        <p:blipFill>
          <a:blip r:embed="rId3"/>
          <a:stretch>
            <a:fillRect/>
          </a:stretch>
        </p:blipFill>
        <p:spPr>
          <a:xfrm>
            <a:off x="7335520" y="3262465"/>
            <a:ext cx="4413010" cy="3493633"/>
          </a:xfrm>
          <a:prstGeom prst="rect">
            <a:avLst/>
          </a:prstGeom>
        </p:spPr>
      </p:pic>
      <p:sp>
        <p:nvSpPr>
          <p:cNvPr id="4" name="Контейнер за долния колонтитул 3">
            <a:extLst>
              <a:ext uri="{FF2B5EF4-FFF2-40B4-BE49-F238E27FC236}">
                <a16:creationId xmlns:a16="http://schemas.microsoft.com/office/drawing/2014/main" id="{7C1F63A4-D150-4646-A4EF-CBF08B56E339}"/>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258516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Stepper Motors</a:t>
            </a:r>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1429163"/>
            <a:ext cx="13977129" cy="4170176"/>
          </a:xfrm>
          <a:prstGeom prst="rect">
            <a:avLst/>
          </a:prstGeom>
        </p:spPr>
      </p:pic>
      <p:sp>
        <p:nvSpPr>
          <p:cNvPr id="4" name="Контейнер за долния колонтитул 3">
            <a:extLst>
              <a:ext uri="{FF2B5EF4-FFF2-40B4-BE49-F238E27FC236}">
                <a16:creationId xmlns:a16="http://schemas.microsoft.com/office/drawing/2014/main" id="{033D6CFA-E158-47EE-9E61-4C65FEE84001}"/>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142024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Stepper Motors - </a:t>
            </a:r>
            <a:r>
              <a:rPr lang="en-US" dirty="0" err="1"/>
              <a:t>UniPOLAR</a:t>
            </a:r>
            <a:endParaRPr lang="en-US" dirty="0"/>
          </a:p>
        </p:txBody>
      </p:sp>
      <p:pic>
        <p:nvPicPr>
          <p:cNvPr id="4" name="Picture 3">
            <a:extLst>
              <a:ext uri="{FF2B5EF4-FFF2-40B4-BE49-F238E27FC236}">
                <a16:creationId xmlns:a16="http://schemas.microsoft.com/office/drawing/2014/main" id="{84FE8468-1629-4F58-828D-7035523DB5D9}"/>
              </a:ext>
            </a:extLst>
          </p:cNvPr>
          <p:cNvPicPr>
            <a:picLocks noChangeAspect="1"/>
          </p:cNvPicPr>
          <p:nvPr/>
        </p:nvPicPr>
        <p:blipFill>
          <a:blip r:embed="rId3"/>
          <a:stretch>
            <a:fillRect/>
          </a:stretch>
        </p:blipFill>
        <p:spPr>
          <a:xfrm>
            <a:off x="2392219" y="1229360"/>
            <a:ext cx="7358206" cy="3113087"/>
          </a:xfrm>
          <a:prstGeom prst="rect">
            <a:avLst/>
          </a:prstGeom>
        </p:spPr>
      </p:pic>
      <p:sp>
        <p:nvSpPr>
          <p:cNvPr id="3" name="Контейнер за долния колонтитул 2">
            <a:extLst>
              <a:ext uri="{FF2B5EF4-FFF2-40B4-BE49-F238E27FC236}">
                <a16:creationId xmlns:a16="http://schemas.microsoft.com/office/drawing/2014/main" id="{450944C1-3FBE-44CA-81EB-F50C4096437C}"/>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585341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Stepper Motors - BIPOLAR</a:t>
            </a:r>
          </a:p>
        </p:txBody>
      </p:sp>
      <p:pic>
        <p:nvPicPr>
          <p:cNvPr id="5" name="Picture 4">
            <a:extLst>
              <a:ext uri="{FF2B5EF4-FFF2-40B4-BE49-F238E27FC236}">
                <a16:creationId xmlns:a16="http://schemas.microsoft.com/office/drawing/2014/main" id="{217FEE8E-8694-4992-A69B-2A6444DD2A45}"/>
              </a:ext>
            </a:extLst>
          </p:cNvPr>
          <p:cNvPicPr>
            <a:picLocks noChangeAspect="1"/>
          </p:cNvPicPr>
          <p:nvPr/>
        </p:nvPicPr>
        <p:blipFill>
          <a:blip r:embed="rId3"/>
          <a:stretch>
            <a:fillRect/>
          </a:stretch>
        </p:blipFill>
        <p:spPr>
          <a:xfrm>
            <a:off x="3817897" y="1442720"/>
            <a:ext cx="3430628" cy="2991167"/>
          </a:xfrm>
          <a:prstGeom prst="rect">
            <a:avLst/>
          </a:prstGeom>
        </p:spPr>
      </p:pic>
      <p:sp>
        <p:nvSpPr>
          <p:cNvPr id="3" name="Контейнер за долния колонтитул 2">
            <a:extLst>
              <a:ext uri="{FF2B5EF4-FFF2-40B4-BE49-F238E27FC236}">
                <a16:creationId xmlns:a16="http://schemas.microsoft.com/office/drawing/2014/main" id="{1B81C3B8-45EE-4171-BAC3-E1E565512A27}"/>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145208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Stepper Motors</a:t>
            </a:r>
          </a:p>
        </p:txBody>
      </p:sp>
      <p:pic>
        <p:nvPicPr>
          <p:cNvPr id="5" name="Picture 4"/>
          <p:cNvPicPr>
            <a:picLocks noChangeAspect="1"/>
          </p:cNvPicPr>
          <p:nvPr/>
        </p:nvPicPr>
        <p:blipFill>
          <a:blip r:embed="rId3"/>
          <a:stretch>
            <a:fillRect/>
          </a:stretch>
        </p:blipFill>
        <p:spPr>
          <a:xfrm>
            <a:off x="1876424" y="762001"/>
            <a:ext cx="7887081" cy="5644380"/>
          </a:xfrm>
          <a:prstGeom prst="rect">
            <a:avLst/>
          </a:prstGeom>
        </p:spPr>
      </p:pic>
      <p:sp>
        <p:nvSpPr>
          <p:cNvPr id="3" name="Контейнер за долния колонтитул 2">
            <a:extLst>
              <a:ext uri="{FF2B5EF4-FFF2-40B4-BE49-F238E27FC236}">
                <a16:creationId xmlns:a16="http://schemas.microsoft.com/office/drawing/2014/main" id="{D14F81AA-3269-4E46-B0F4-753BB3C03582}"/>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18867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bg-BG" dirty="0"/>
              <a:t>Ден 5</a:t>
            </a:r>
            <a:endParaRPr lang="en-US" dirty="0"/>
          </a:p>
        </p:txBody>
      </p:sp>
      <p:sp>
        <p:nvSpPr>
          <p:cNvPr id="3" name="Subtitle 2"/>
          <p:cNvSpPr>
            <a:spLocks noGrp="1"/>
          </p:cNvSpPr>
          <p:nvPr>
            <p:ph type="subTitle" idx="1"/>
          </p:nvPr>
        </p:nvSpPr>
        <p:spPr/>
        <p:txBody>
          <a:bodyPr/>
          <a:lstStyle/>
          <a:p>
            <a:r>
              <a:rPr lang="bg-BG" dirty="0"/>
              <a:t>Home </a:t>
            </a:r>
            <a:r>
              <a:rPr lang="bg-BG" dirty="0" err="1"/>
              <a:t>Automation</a:t>
            </a:r>
            <a:r>
              <a:rPr lang="bg-BG" dirty="0"/>
              <a:t> с </a:t>
            </a:r>
            <a:r>
              <a:rPr lang="bg-BG" dirty="0" err="1"/>
              <a:t>Ардуино</a:t>
            </a:r>
            <a:r>
              <a:rPr lang="bg-BG" dirty="0"/>
              <a:t> </a:t>
            </a:r>
            <a:r>
              <a:rPr lang="bg-BG" dirty="0" err="1"/>
              <a:t>вление</a:t>
            </a:r>
            <a:r>
              <a:rPr lang="bg-BG" dirty="0"/>
              <a:t> на „тежки товари” с </a:t>
            </a:r>
            <a:r>
              <a:rPr lang="bg-BG" dirty="0" err="1"/>
              <a:t>Ардуино</a:t>
            </a:r>
            <a:r>
              <a:rPr lang="bg-BG" dirty="0"/>
              <a:t> </a:t>
            </a:r>
            <a:r>
              <a:rPr lang="ru-RU" dirty="0"/>
              <a:t>с </a:t>
            </a:r>
            <a:r>
              <a:rPr lang="ru-RU" dirty="0" err="1"/>
              <a:t>Ардуино</a:t>
            </a:r>
            <a:r>
              <a:rPr lang="ru-RU" dirty="0"/>
              <a:t> </a:t>
            </a:r>
            <a:endParaRPr lang="en-US" dirty="0"/>
          </a:p>
        </p:txBody>
      </p:sp>
      <p:sp>
        <p:nvSpPr>
          <p:cNvPr id="4" name="Контейнер за долния колонтитул 3">
            <a:extLst>
              <a:ext uri="{FF2B5EF4-FFF2-40B4-BE49-F238E27FC236}">
                <a16:creationId xmlns:a16="http://schemas.microsoft.com/office/drawing/2014/main" id="{1A9CA233-1FB8-442E-9E04-BCCBF60DB8A7}"/>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372199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DC4FB5BC-8485-4041-98CD-F1DED93F0A84}"/>
              </a:ext>
            </a:extLst>
          </p:cNvPr>
          <p:cNvSpPr>
            <a:spLocks noGrp="1"/>
          </p:cNvSpPr>
          <p:nvPr>
            <p:ph type="title"/>
          </p:nvPr>
        </p:nvSpPr>
        <p:spPr/>
        <p:txBody>
          <a:bodyPr/>
          <a:lstStyle/>
          <a:p>
            <a:r>
              <a:rPr lang="en-US" dirty="0"/>
              <a:t>ADAFRUIT motor shield</a:t>
            </a:r>
          </a:p>
        </p:txBody>
      </p:sp>
      <p:pic>
        <p:nvPicPr>
          <p:cNvPr id="5" name="Контейнер за съдържание 4">
            <a:extLst>
              <a:ext uri="{FF2B5EF4-FFF2-40B4-BE49-F238E27FC236}">
                <a16:creationId xmlns:a16="http://schemas.microsoft.com/office/drawing/2014/main" id="{C9DE7C70-D83E-4D98-B0AD-CEA9D33DC631}"/>
              </a:ext>
            </a:extLst>
          </p:cNvPr>
          <p:cNvPicPr>
            <a:picLocks noGrp="1" noChangeAspect="1"/>
          </p:cNvPicPr>
          <p:nvPr>
            <p:ph idx="1"/>
          </p:nvPr>
        </p:nvPicPr>
        <p:blipFill>
          <a:blip r:embed="rId2"/>
          <a:stretch>
            <a:fillRect/>
          </a:stretch>
        </p:blipFill>
        <p:spPr>
          <a:xfrm>
            <a:off x="4575048" y="1709768"/>
            <a:ext cx="6472363" cy="4857609"/>
          </a:xfrm>
        </p:spPr>
      </p:pic>
      <p:sp>
        <p:nvSpPr>
          <p:cNvPr id="3" name="Контейнер за долния колонтитул 2">
            <a:extLst>
              <a:ext uri="{FF2B5EF4-FFF2-40B4-BE49-F238E27FC236}">
                <a16:creationId xmlns:a16="http://schemas.microsoft.com/office/drawing/2014/main" id="{CD6B4369-6ADC-4F46-A2F4-D177AEB2B35B}"/>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560244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E880E9CC-8CBD-497F-B25E-6C3045204F0E}"/>
              </a:ext>
            </a:extLst>
          </p:cNvPr>
          <p:cNvSpPr>
            <a:spLocks noGrp="1"/>
          </p:cNvSpPr>
          <p:nvPr>
            <p:ph type="title"/>
          </p:nvPr>
        </p:nvSpPr>
        <p:spPr/>
        <p:txBody>
          <a:bodyPr/>
          <a:lstStyle/>
          <a:p>
            <a:r>
              <a:rPr lang="en-US" dirty="0" err="1"/>
              <a:t>Adafruit</a:t>
            </a:r>
            <a:r>
              <a:rPr lang="en-US" dirty="0"/>
              <a:t> 16 servo shield</a:t>
            </a:r>
          </a:p>
        </p:txBody>
      </p:sp>
      <p:pic>
        <p:nvPicPr>
          <p:cNvPr id="5" name="Контейнер за съдържание 4">
            <a:extLst>
              <a:ext uri="{FF2B5EF4-FFF2-40B4-BE49-F238E27FC236}">
                <a16:creationId xmlns:a16="http://schemas.microsoft.com/office/drawing/2014/main" id="{D5FA017F-1E6E-48DC-A159-DD0AFC37C0CC}"/>
              </a:ext>
            </a:extLst>
          </p:cNvPr>
          <p:cNvPicPr>
            <a:picLocks noGrp="1" noChangeAspect="1"/>
          </p:cNvPicPr>
          <p:nvPr>
            <p:ph idx="1"/>
          </p:nvPr>
        </p:nvPicPr>
        <p:blipFill>
          <a:blip r:embed="rId2"/>
          <a:stretch>
            <a:fillRect/>
          </a:stretch>
        </p:blipFill>
        <p:spPr>
          <a:xfrm>
            <a:off x="4671865" y="1754623"/>
            <a:ext cx="6609279" cy="4960366"/>
          </a:xfrm>
        </p:spPr>
      </p:pic>
      <p:sp>
        <p:nvSpPr>
          <p:cNvPr id="3" name="Контейнер за долния колонтитул 2">
            <a:extLst>
              <a:ext uri="{FF2B5EF4-FFF2-40B4-BE49-F238E27FC236}">
                <a16:creationId xmlns:a16="http://schemas.microsoft.com/office/drawing/2014/main" id="{CAD7D92D-8380-409C-8F08-D311FC354E74}"/>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00569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err="1"/>
              <a:t>ROTARy</a:t>
            </a:r>
            <a:r>
              <a:rPr lang="en-US" dirty="0"/>
              <a:t> ENCODERs</a:t>
            </a:r>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1239931"/>
            <a:ext cx="12192000" cy="4378137"/>
          </a:xfrm>
          <a:prstGeom prst="rect">
            <a:avLst/>
          </a:prstGeom>
        </p:spPr>
      </p:pic>
      <p:sp>
        <p:nvSpPr>
          <p:cNvPr id="4" name="Контейнер за долния колонтитул 3">
            <a:extLst>
              <a:ext uri="{FF2B5EF4-FFF2-40B4-BE49-F238E27FC236}">
                <a16:creationId xmlns:a16="http://schemas.microsoft.com/office/drawing/2014/main" id="{1ABDF8C8-7BA2-44A3-BF3C-1282DF31E3F2}"/>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1308875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83A1B-6D15-4F31-87E4-7556DF04A7F0}"/>
              </a:ext>
            </a:extLst>
          </p:cNvPr>
          <p:cNvSpPr>
            <a:spLocks noGrp="1"/>
          </p:cNvSpPr>
          <p:nvPr>
            <p:ph type="title"/>
          </p:nvPr>
        </p:nvSpPr>
        <p:spPr/>
        <p:txBody>
          <a:bodyPr/>
          <a:lstStyle/>
          <a:p>
            <a:r>
              <a:rPr lang="en-US" dirty="0" err="1"/>
              <a:t>Rotari</a:t>
            </a:r>
            <a:r>
              <a:rPr lang="en-US" dirty="0"/>
              <a:t> </a:t>
            </a:r>
            <a:r>
              <a:rPr lang="en-US" dirty="0" err="1"/>
              <a:t>EnCoders</a:t>
            </a:r>
            <a:endParaRPr lang="en-US" dirty="0"/>
          </a:p>
        </p:txBody>
      </p:sp>
      <p:sp>
        <p:nvSpPr>
          <p:cNvPr id="3" name="Content Placeholder 2">
            <a:extLst>
              <a:ext uri="{FF2B5EF4-FFF2-40B4-BE49-F238E27FC236}">
                <a16:creationId xmlns:a16="http://schemas.microsoft.com/office/drawing/2014/main" id="{3896973A-BD42-4E3B-A050-560D4ACEE95E}"/>
              </a:ext>
            </a:extLst>
          </p:cNvPr>
          <p:cNvSpPr>
            <a:spLocks noGrp="1"/>
          </p:cNvSpPr>
          <p:nvPr>
            <p:ph idx="1"/>
          </p:nvPr>
        </p:nvSpPr>
        <p:spPr>
          <a:xfrm>
            <a:off x="5484812" y="2404818"/>
            <a:ext cx="3404211" cy="3541714"/>
          </a:xfrm>
        </p:spPr>
        <p:txBody>
          <a:bodyPr/>
          <a:lstStyle/>
          <a:p>
            <a:r>
              <a:rPr lang="en-US" dirty="0"/>
              <a:t>Conductive</a:t>
            </a:r>
          </a:p>
          <a:p>
            <a:r>
              <a:rPr lang="en-US" dirty="0"/>
              <a:t>Optical</a:t>
            </a:r>
          </a:p>
          <a:p>
            <a:r>
              <a:rPr lang="en-US" dirty="0"/>
              <a:t>On Axis Magnetic</a:t>
            </a:r>
          </a:p>
          <a:p>
            <a:r>
              <a:rPr lang="en-US" dirty="0"/>
              <a:t>Off Axis Magnetic</a:t>
            </a:r>
          </a:p>
        </p:txBody>
      </p:sp>
      <p:sp>
        <p:nvSpPr>
          <p:cNvPr id="4" name="TextBox 3">
            <a:extLst>
              <a:ext uri="{FF2B5EF4-FFF2-40B4-BE49-F238E27FC236}">
                <a16:creationId xmlns:a16="http://schemas.microsoft.com/office/drawing/2014/main" id="{9603BF2E-B396-44F4-82B7-AA3A743CDBEE}"/>
              </a:ext>
            </a:extLst>
          </p:cNvPr>
          <p:cNvSpPr txBox="1"/>
          <p:nvPr/>
        </p:nvSpPr>
        <p:spPr>
          <a:xfrm>
            <a:off x="1732085" y="2751992"/>
            <a:ext cx="1864613"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Absolute </a:t>
            </a:r>
          </a:p>
          <a:p>
            <a:pPr marL="285750" indent="-285750">
              <a:buFont typeface="Arial" panose="020B0604020202020204" pitchFamily="34" charset="0"/>
              <a:buChar char="•"/>
            </a:pPr>
            <a:r>
              <a:rPr lang="en-US" sz="2400" dirty="0"/>
              <a:t>Incremental</a:t>
            </a:r>
          </a:p>
        </p:txBody>
      </p:sp>
      <p:sp>
        <p:nvSpPr>
          <p:cNvPr id="5" name="Контейнер за долния колонтитул 4">
            <a:extLst>
              <a:ext uri="{FF2B5EF4-FFF2-40B4-BE49-F238E27FC236}">
                <a16:creationId xmlns:a16="http://schemas.microsoft.com/office/drawing/2014/main" id="{A96F2218-E364-4FA3-B076-3490759B5202}"/>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75676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04AC-4E41-4AAF-9B80-AE94A1506D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510F57C-614B-4533-BD02-096C735DF10E}"/>
              </a:ext>
            </a:extLst>
          </p:cNvPr>
          <p:cNvSpPr>
            <a:spLocks noGrp="1"/>
          </p:cNvSpPr>
          <p:nvPr>
            <p:ph idx="1"/>
          </p:nvPr>
        </p:nvSpPr>
        <p:spPr/>
        <p:txBody>
          <a:bodyPr>
            <a:normAutofit/>
          </a:bodyPr>
          <a:lstStyle/>
          <a:p>
            <a:r>
              <a:rPr lang="en-US" sz="2800" b="1" dirty="0"/>
              <a:t>http://playground.arduino.cc/Main/RotaryEncoders</a:t>
            </a:r>
          </a:p>
        </p:txBody>
      </p:sp>
      <p:sp>
        <p:nvSpPr>
          <p:cNvPr id="4" name="Контейнер за долния колонтитул 3">
            <a:extLst>
              <a:ext uri="{FF2B5EF4-FFF2-40B4-BE49-F238E27FC236}">
                <a16:creationId xmlns:a16="http://schemas.microsoft.com/office/drawing/2014/main" id="{EC948A0F-2863-46D8-9BE7-D41D73EA9878}"/>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689910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B26D7936-15F9-46DE-80A8-ADE130A81E09}"/>
              </a:ext>
            </a:extLst>
          </p:cNvPr>
          <p:cNvSpPr>
            <a:spLocks noGrp="1"/>
          </p:cNvSpPr>
          <p:nvPr>
            <p:ph type="title"/>
          </p:nvPr>
        </p:nvSpPr>
        <p:spPr/>
        <p:txBody>
          <a:bodyPr/>
          <a:lstStyle/>
          <a:p>
            <a:r>
              <a:rPr lang="en-US" dirty="0"/>
              <a:t>MECHADUINO</a:t>
            </a:r>
          </a:p>
        </p:txBody>
      </p:sp>
      <p:sp>
        <p:nvSpPr>
          <p:cNvPr id="3" name="Контейнер за съдържание 2">
            <a:extLst>
              <a:ext uri="{FF2B5EF4-FFF2-40B4-BE49-F238E27FC236}">
                <a16:creationId xmlns:a16="http://schemas.microsoft.com/office/drawing/2014/main" id="{8D1F66CD-8397-4109-8250-85AE5FAE9637}"/>
              </a:ext>
            </a:extLst>
          </p:cNvPr>
          <p:cNvSpPr>
            <a:spLocks noGrp="1"/>
          </p:cNvSpPr>
          <p:nvPr>
            <p:ph idx="1"/>
          </p:nvPr>
        </p:nvSpPr>
        <p:spPr/>
        <p:txBody>
          <a:bodyPr/>
          <a:lstStyle/>
          <a:p>
            <a:r>
              <a:rPr lang="en-US" dirty="0"/>
              <a:t>https://www.kickstarter.com/projects/tropicallabs/mechaduino-powerful-open-source-industrial-servo-m</a:t>
            </a:r>
          </a:p>
        </p:txBody>
      </p:sp>
      <p:sp>
        <p:nvSpPr>
          <p:cNvPr id="4" name="Контейнер за долния колонтитул 3">
            <a:extLst>
              <a:ext uri="{FF2B5EF4-FFF2-40B4-BE49-F238E27FC236}">
                <a16:creationId xmlns:a16="http://schemas.microsoft.com/office/drawing/2014/main" id="{1942DBA5-5F8D-4AAF-8E92-1EBA5AE22304}"/>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775225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90CB4-46B4-4F56-9FBA-826FFEE23164}"/>
              </a:ext>
            </a:extLst>
          </p:cNvPr>
          <p:cNvSpPr>
            <a:spLocks noGrp="1"/>
          </p:cNvSpPr>
          <p:nvPr>
            <p:ph type="title"/>
          </p:nvPr>
        </p:nvSpPr>
        <p:spPr/>
        <p:txBody>
          <a:bodyPr/>
          <a:lstStyle/>
          <a:p>
            <a:r>
              <a:rPr lang="en-US" dirty="0"/>
              <a:t>Stepper </a:t>
            </a:r>
            <a:r>
              <a:rPr lang="en-US" dirty="0" err="1"/>
              <a:t>Mottor</a:t>
            </a:r>
            <a:r>
              <a:rPr lang="en-US" dirty="0"/>
              <a:t> Control</a:t>
            </a:r>
          </a:p>
        </p:txBody>
      </p:sp>
      <p:sp>
        <p:nvSpPr>
          <p:cNvPr id="3" name="Content Placeholder 2">
            <a:extLst>
              <a:ext uri="{FF2B5EF4-FFF2-40B4-BE49-F238E27FC236}">
                <a16:creationId xmlns:a16="http://schemas.microsoft.com/office/drawing/2014/main" id="{02BB6081-07D5-4022-81AF-873A0F24BDD7}"/>
              </a:ext>
            </a:extLst>
          </p:cNvPr>
          <p:cNvSpPr>
            <a:spLocks noGrp="1"/>
          </p:cNvSpPr>
          <p:nvPr>
            <p:ph idx="1"/>
          </p:nvPr>
        </p:nvSpPr>
        <p:spPr/>
        <p:txBody>
          <a:bodyPr>
            <a:normAutofit/>
          </a:bodyPr>
          <a:lstStyle/>
          <a:p>
            <a:r>
              <a:rPr lang="en-US" sz="3200" dirty="0"/>
              <a:t>https://www.arduino.cc/en/Tutorial/StepperSpeedControl</a:t>
            </a:r>
          </a:p>
        </p:txBody>
      </p:sp>
      <p:sp>
        <p:nvSpPr>
          <p:cNvPr id="4" name="Контейнер за долния колонтитул 3">
            <a:extLst>
              <a:ext uri="{FF2B5EF4-FFF2-40B4-BE49-F238E27FC236}">
                <a16:creationId xmlns:a16="http://schemas.microsoft.com/office/drawing/2014/main" id="{F62B6025-BDE4-4F79-97B7-42403CA3E44A}"/>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1377944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EBBA19A3-9DC2-449C-8259-379B1D33A941}"/>
              </a:ext>
            </a:extLst>
          </p:cNvPr>
          <p:cNvSpPr>
            <a:spLocks noGrp="1"/>
          </p:cNvSpPr>
          <p:nvPr>
            <p:ph type="title"/>
          </p:nvPr>
        </p:nvSpPr>
        <p:spPr/>
        <p:txBody>
          <a:bodyPr/>
          <a:lstStyle/>
          <a:p>
            <a:r>
              <a:rPr lang="bg-BG" dirty="0"/>
              <a:t>Почивка  15 мин</a:t>
            </a:r>
            <a:endParaRPr lang="en-US" dirty="0"/>
          </a:p>
        </p:txBody>
      </p:sp>
      <p:sp>
        <p:nvSpPr>
          <p:cNvPr id="3" name="Контейнер за съдържание 2">
            <a:extLst>
              <a:ext uri="{FF2B5EF4-FFF2-40B4-BE49-F238E27FC236}">
                <a16:creationId xmlns:a16="http://schemas.microsoft.com/office/drawing/2014/main" id="{5AB0AE7D-A465-4A0C-AF29-4816BA3BB001}"/>
              </a:ext>
            </a:extLst>
          </p:cNvPr>
          <p:cNvSpPr>
            <a:spLocks noGrp="1"/>
          </p:cNvSpPr>
          <p:nvPr>
            <p:ph idx="1"/>
          </p:nvPr>
        </p:nvSpPr>
        <p:spPr/>
        <p:txBody>
          <a:bodyPr/>
          <a:lstStyle/>
          <a:p>
            <a:endParaRPr lang="en-US" dirty="0"/>
          </a:p>
        </p:txBody>
      </p:sp>
      <p:sp>
        <p:nvSpPr>
          <p:cNvPr id="4" name="Контейнер за долния колонтитул 3">
            <a:extLst>
              <a:ext uri="{FF2B5EF4-FFF2-40B4-BE49-F238E27FC236}">
                <a16:creationId xmlns:a16="http://schemas.microsoft.com/office/drawing/2014/main" id="{81F674FC-27AC-4311-87B3-2BEC3D063381}"/>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02840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BA2B51E-CF06-4D9B-8FD6-C1DFD470C5C7}"/>
              </a:ext>
            </a:extLst>
          </p:cNvPr>
          <p:cNvSpPr>
            <a:spLocks noGrp="1"/>
          </p:cNvSpPr>
          <p:nvPr>
            <p:ph type="title"/>
          </p:nvPr>
        </p:nvSpPr>
        <p:spPr/>
        <p:txBody>
          <a:bodyPr/>
          <a:lstStyle/>
          <a:p>
            <a:r>
              <a:rPr lang="bg-BG" dirty="0"/>
              <a:t>Упражнения - </a:t>
            </a:r>
            <a:r>
              <a:rPr lang="ru-RU" dirty="0"/>
              <a:t>Управление на Серво </a:t>
            </a:r>
            <a:r>
              <a:rPr lang="ru-RU" dirty="0" err="1"/>
              <a:t>двигател</a:t>
            </a:r>
            <a:r>
              <a:rPr lang="ru-RU" dirty="0"/>
              <a:t>.</a:t>
            </a:r>
            <a:endParaRPr lang="en-US" dirty="0"/>
          </a:p>
        </p:txBody>
      </p:sp>
      <p:sp>
        <p:nvSpPr>
          <p:cNvPr id="3" name="Контейнер за съдържание 2">
            <a:extLst>
              <a:ext uri="{FF2B5EF4-FFF2-40B4-BE49-F238E27FC236}">
                <a16:creationId xmlns:a16="http://schemas.microsoft.com/office/drawing/2014/main" id="{8F58BAB3-851E-4F5D-AAF1-C5AE6459668F}"/>
              </a:ext>
            </a:extLst>
          </p:cNvPr>
          <p:cNvSpPr>
            <a:spLocks noGrp="1"/>
          </p:cNvSpPr>
          <p:nvPr>
            <p:ph idx="1"/>
          </p:nvPr>
        </p:nvSpPr>
        <p:spPr/>
        <p:txBody>
          <a:bodyPr/>
          <a:lstStyle/>
          <a:p>
            <a:r>
              <a:rPr lang="bg-BG" dirty="0"/>
              <a:t> 30 мин</a:t>
            </a:r>
          </a:p>
          <a:p>
            <a:r>
              <a:rPr lang="en-US" dirty="0"/>
              <a:t>Project 21 9g servo control 101</a:t>
            </a:r>
          </a:p>
          <a:p>
            <a:endParaRPr lang="en-US" dirty="0"/>
          </a:p>
        </p:txBody>
      </p:sp>
      <p:sp>
        <p:nvSpPr>
          <p:cNvPr id="4" name="Контейнер за долния колонтитул 3">
            <a:extLst>
              <a:ext uri="{FF2B5EF4-FFF2-40B4-BE49-F238E27FC236}">
                <a16:creationId xmlns:a16="http://schemas.microsoft.com/office/drawing/2014/main" id="{85BB5A1F-C703-4527-A231-862F4886A875}"/>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932689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BA2B51E-CF06-4D9B-8FD6-C1DFD470C5C7}"/>
              </a:ext>
            </a:extLst>
          </p:cNvPr>
          <p:cNvSpPr>
            <a:spLocks noGrp="1"/>
          </p:cNvSpPr>
          <p:nvPr>
            <p:ph type="title"/>
          </p:nvPr>
        </p:nvSpPr>
        <p:spPr/>
        <p:txBody>
          <a:bodyPr/>
          <a:lstStyle/>
          <a:p>
            <a:r>
              <a:rPr lang="bg-BG" dirty="0"/>
              <a:t>Упражнения - Автоматично светване на светлина</a:t>
            </a:r>
            <a:endParaRPr lang="en-US" dirty="0"/>
          </a:p>
        </p:txBody>
      </p:sp>
      <p:sp>
        <p:nvSpPr>
          <p:cNvPr id="3" name="Контейнер за съдържание 2">
            <a:extLst>
              <a:ext uri="{FF2B5EF4-FFF2-40B4-BE49-F238E27FC236}">
                <a16:creationId xmlns:a16="http://schemas.microsoft.com/office/drawing/2014/main" id="{8F58BAB3-851E-4F5D-AAF1-C5AE6459668F}"/>
              </a:ext>
            </a:extLst>
          </p:cNvPr>
          <p:cNvSpPr>
            <a:spLocks noGrp="1"/>
          </p:cNvSpPr>
          <p:nvPr>
            <p:ph idx="1"/>
          </p:nvPr>
        </p:nvSpPr>
        <p:spPr/>
        <p:txBody>
          <a:bodyPr/>
          <a:lstStyle/>
          <a:p>
            <a:r>
              <a:rPr lang="bg-BG" dirty="0"/>
              <a:t> 30 мин</a:t>
            </a:r>
            <a:endParaRPr lang="en-US" dirty="0"/>
          </a:p>
        </p:txBody>
      </p:sp>
      <p:sp>
        <p:nvSpPr>
          <p:cNvPr id="5" name="Контейнер за долния колонтитул 4">
            <a:extLst>
              <a:ext uri="{FF2B5EF4-FFF2-40B4-BE49-F238E27FC236}">
                <a16:creationId xmlns:a16="http://schemas.microsoft.com/office/drawing/2014/main" id="{A1F43104-5DD9-4C16-9913-0592DF97046B}"/>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62744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BC12E46-DCF7-4667-96AF-2F7CBE171D23}"/>
              </a:ext>
            </a:extLst>
          </p:cNvPr>
          <p:cNvSpPr>
            <a:spLocks noGrp="1"/>
          </p:cNvSpPr>
          <p:nvPr>
            <p:ph type="title"/>
          </p:nvPr>
        </p:nvSpPr>
        <p:spPr/>
        <p:txBody>
          <a:bodyPr/>
          <a:lstStyle/>
          <a:p>
            <a:r>
              <a:rPr lang="ru-RU" dirty="0"/>
              <a:t>Управление на „</a:t>
            </a:r>
            <a:r>
              <a:rPr lang="ru-RU" dirty="0" err="1"/>
              <a:t>тежки</a:t>
            </a:r>
            <a:r>
              <a:rPr lang="ru-RU" dirty="0"/>
              <a:t> </a:t>
            </a:r>
            <a:r>
              <a:rPr lang="ru-RU" dirty="0" err="1"/>
              <a:t>товари</a:t>
            </a:r>
            <a:r>
              <a:rPr lang="ru-RU" dirty="0"/>
              <a:t>” с </a:t>
            </a:r>
            <a:r>
              <a:rPr lang="ru-RU" dirty="0" err="1"/>
              <a:t>Ардуино</a:t>
            </a:r>
            <a:r>
              <a:rPr lang="ru-RU" dirty="0"/>
              <a:t> </a:t>
            </a:r>
            <a:endParaRPr lang="en-US" dirty="0"/>
          </a:p>
        </p:txBody>
      </p:sp>
      <p:sp>
        <p:nvSpPr>
          <p:cNvPr id="3" name="Контейнер за съдържание 2">
            <a:extLst>
              <a:ext uri="{FF2B5EF4-FFF2-40B4-BE49-F238E27FC236}">
                <a16:creationId xmlns:a16="http://schemas.microsoft.com/office/drawing/2014/main" id="{E5F55488-99D2-4783-B61A-118FE90BBCD3}"/>
              </a:ext>
            </a:extLst>
          </p:cNvPr>
          <p:cNvSpPr>
            <a:spLocks noGrp="1"/>
          </p:cNvSpPr>
          <p:nvPr>
            <p:ph idx="1"/>
          </p:nvPr>
        </p:nvSpPr>
        <p:spPr/>
        <p:txBody>
          <a:bodyPr/>
          <a:lstStyle/>
          <a:p>
            <a:r>
              <a:rPr lang="ru-RU" dirty="0" err="1"/>
              <a:t>Проблеми</a:t>
            </a:r>
            <a:r>
              <a:rPr lang="ru-RU" dirty="0"/>
              <a:t> при „</a:t>
            </a:r>
            <a:r>
              <a:rPr lang="ru-RU" dirty="0" err="1"/>
              <a:t>тежките</a:t>
            </a:r>
            <a:r>
              <a:rPr lang="ru-RU" dirty="0"/>
              <a:t> </a:t>
            </a:r>
            <a:r>
              <a:rPr lang="ru-RU" dirty="0" err="1"/>
              <a:t>товари</a:t>
            </a:r>
            <a:r>
              <a:rPr lang="ru-RU" dirty="0"/>
              <a:t>”;</a:t>
            </a:r>
          </a:p>
          <a:p>
            <a:r>
              <a:rPr lang="ru-RU" dirty="0" err="1"/>
              <a:t>Транзистори</a:t>
            </a:r>
            <a:r>
              <a:rPr lang="ru-RU" dirty="0"/>
              <a:t>;</a:t>
            </a:r>
          </a:p>
          <a:p>
            <a:r>
              <a:rPr lang="ru-RU" dirty="0" err="1"/>
              <a:t>Релета</a:t>
            </a:r>
            <a:r>
              <a:rPr lang="ru-RU" dirty="0"/>
              <a:t>;</a:t>
            </a:r>
          </a:p>
          <a:p>
            <a:r>
              <a:rPr lang="ru-RU" dirty="0"/>
              <a:t>Управление на </a:t>
            </a:r>
            <a:r>
              <a:rPr lang="ru-RU" dirty="0" err="1"/>
              <a:t>електродвигател</a:t>
            </a:r>
            <a:r>
              <a:rPr lang="ru-RU" dirty="0"/>
              <a:t> с транзистор;</a:t>
            </a:r>
          </a:p>
          <a:p>
            <a:r>
              <a:rPr lang="ru-RU" dirty="0"/>
              <a:t>Защита на </a:t>
            </a:r>
            <a:r>
              <a:rPr lang="ru-RU" dirty="0" err="1"/>
              <a:t>Ардуино</a:t>
            </a:r>
            <a:r>
              <a:rPr lang="ru-RU" dirty="0"/>
              <a:t> </a:t>
            </a:r>
            <a:r>
              <a:rPr lang="ru-RU" dirty="0" err="1"/>
              <a:t>пиновете</a:t>
            </a:r>
            <a:r>
              <a:rPr lang="ru-RU" dirty="0"/>
              <a:t>;</a:t>
            </a:r>
          </a:p>
          <a:p>
            <a:endParaRPr lang="en-US" dirty="0"/>
          </a:p>
        </p:txBody>
      </p:sp>
      <p:sp>
        <p:nvSpPr>
          <p:cNvPr id="4" name="Контейнер за долния колонтитул 3">
            <a:extLst>
              <a:ext uri="{FF2B5EF4-FFF2-40B4-BE49-F238E27FC236}">
                <a16:creationId xmlns:a16="http://schemas.microsoft.com/office/drawing/2014/main" id="{46D06AED-398C-426C-8213-9860E0934711}"/>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41857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RELAYS</a:t>
            </a:r>
          </a:p>
        </p:txBody>
      </p:sp>
      <p:pic>
        <p:nvPicPr>
          <p:cNvPr id="7" name="Picture 6"/>
          <p:cNvPicPr>
            <a:picLocks noChangeAspect="1"/>
          </p:cNvPicPr>
          <p:nvPr/>
        </p:nvPicPr>
        <p:blipFill>
          <a:blip r:embed="rId2"/>
          <a:stretch>
            <a:fillRect/>
          </a:stretch>
        </p:blipFill>
        <p:spPr>
          <a:xfrm>
            <a:off x="598556" y="1657351"/>
            <a:ext cx="11593444" cy="3857624"/>
          </a:xfrm>
          <a:prstGeom prst="rect">
            <a:avLst/>
          </a:prstGeom>
        </p:spPr>
      </p:pic>
      <p:sp>
        <p:nvSpPr>
          <p:cNvPr id="3" name="Контейнер за долния колонтитул 2">
            <a:extLst>
              <a:ext uri="{FF2B5EF4-FFF2-40B4-BE49-F238E27FC236}">
                <a16:creationId xmlns:a16="http://schemas.microsoft.com/office/drawing/2014/main" id="{E45E97D1-4E94-4053-83F6-59EE66632C4E}"/>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72608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8BBF-E101-4159-9C03-0E325B3D86E4}"/>
              </a:ext>
            </a:extLst>
          </p:cNvPr>
          <p:cNvSpPr>
            <a:spLocks noGrp="1"/>
          </p:cNvSpPr>
          <p:nvPr>
            <p:ph type="title"/>
          </p:nvPr>
        </p:nvSpPr>
        <p:spPr/>
        <p:txBody>
          <a:bodyPr/>
          <a:lstStyle/>
          <a:p>
            <a:r>
              <a:rPr lang="en-US" dirty="0"/>
              <a:t>Reading </a:t>
            </a:r>
            <a:r>
              <a:rPr lang="en-US" dirty="0" err="1"/>
              <a:t>Songle</a:t>
            </a:r>
            <a:endParaRPr lang="en-US" dirty="0"/>
          </a:p>
        </p:txBody>
      </p:sp>
      <p:pic>
        <p:nvPicPr>
          <p:cNvPr id="5" name="Content Placeholder 4">
            <a:extLst>
              <a:ext uri="{FF2B5EF4-FFF2-40B4-BE49-F238E27FC236}">
                <a16:creationId xmlns:a16="http://schemas.microsoft.com/office/drawing/2014/main" id="{637336FA-FD51-47C7-94BF-9EB9AC8D773E}"/>
              </a:ext>
            </a:extLst>
          </p:cNvPr>
          <p:cNvPicPr>
            <a:picLocks noGrp="1" noChangeAspect="1"/>
          </p:cNvPicPr>
          <p:nvPr>
            <p:ph idx="1"/>
          </p:nvPr>
        </p:nvPicPr>
        <p:blipFill>
          <a:blip r:embed="rId2"/>
          <a:stretch>
            <a:fillRect/>
          </a:stretch>
        </p:blipFill>
        <p:spPr>
          <a:xfrm>
            <a:off x="5764530" y="618518"/>
            <a:ext cx="5695950" cy="5695950"/>
          </a:xfrm>
        </p:spPr>
      </p:pic>
      <p:sp>
        <p:nvSpPr>
          <p:cNvPr id="3" name="Контейнер за долния колонтитул 2">
            <a:extLst>
              <a:ext uri="{FF2B5EF4-FFF2-40B4-BE49-F238E27FC236}">
                <a16:creationId xmlns:a16="http://schemas.microsoft.com/office/drawing/2014/main" id="{7073BC59-EEE2-4816-B9F5-45747A4682C8}"/>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551832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410D9A2F-BE52-47E9-B160-6564C2B6A2AB}"/>
              </a:ext>
            </a:extLst>
          </p:cNvPr>
          <p:cNvSpPr>
            <a:spLocks noGrp="1"/>
          </p:cNvSpPr>
          <p:nvPr>
            <p:ph type="title"/>
          </p:nvPr>
        </p:nvSpPr>
        <p:spPr/>
        <p:txBody>
          <a:bodyPr/>
          <a:lstStyle/>
          <a:p>
            <a:r>
              <a:rPr lang="en-US" dirty="0"/>
              <a:t>Direct Connection</a:t>
            </a:r>
          </a:p>
        </p:txBody>
      </p:sp>
      <p:pic>
        <p:nvPicPr>
          <p:cNvPr id="5" name="Контейнер за съдържание 4">
            <a:extLst>
              <a:ext uri="{FF2B5EF4-FFF2-40B4-BE49-F238E27FC236}">
                <a16:creationId xmlns:a16="http://schemas.microsoft.com/office/drawing/2014/main" id="{A313D073-9D42-4D47-AB36-01345E624A25}"/>
              </a:ext>
            </a:extLst>
          </p:cNvPr>
          <p:cNvPicPr>
            <a:picLocks noGrp="1" noChangeAspect="1"/>
          </p:cNvPicPr>
          <p:nvPr>
            <p:ph idx="1"/>
          </p:nvPr>
        </p:nvPicPr>
        <p:blipFill>
          <a:blip r:embed="rId3"/>
          <a:stretch>
            <a:fillRect/>
          </a:stretch>
        </p:blipFill>
        <p:spPr>
          <a:xfrm>
            <a:off x="2215070" y="1718667"/>
            <a:ext cx="8226101" cy="4178859"/>
          </a:xfrm>
        </p:spPr>
      </p:pic>
      <p:sp>
        <p:nvSpPr>
          <p:cNvPr id="6" name="Контейнер за долния колонтитул 5">
            <a:extLst>
              <a:ext uri="{FF2B5EF4-FFF2-40B4-BE49-F238E27FC236}">
                <a16:creationId xmlns:a16="http://schemas.microsoft.com/office/drawing/2014/main" id="{9BA0BD95-5C36-49F3-AB5C-8E4F7BF85C58}"/>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71204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RELAYS</a:t>
            </a:r>
          </a:p>
        </p:txBody>
      </p:sp>
      <p:pic>
        <p:nvPicPr>
          <p:cNvPr id="5" name="Picture 4"/>
          <p:cNvPicPr>
            <a:picLocks noChangeAspect="1"/>
          </p:cNvPicPr>
          <p:nvPr/>
        </p:nvPicPr>
        <p:blipFill>
          <a:blip r:embed="rId2"/>
          <a:stretch>
            <a:fillRect/>
          </a:stretch>
        </p:blipFill>
        <p:spPr>
          <a:xfrm>
            <a:off x="1731595" y="1152525"/>
            <a:ext cx="10254198" cy="4838700"/>
          </a:xfrm>
          <a:prstGeom prst="rect">
            <a:avLst/>
          </a:prstGeom>
        </p:spPr>
      </p:pic>
      <p:sp>
        <p:nvSpPr>
          <p:cNvPr id="3" name="Контейнер за долния колонтитул 2">
            <a:extLst>
              <a:ext uri="{FF2B5EF4-FFF2-40B4-BE49-F238E27FC236}">
                <a16:creationId xmlns:a16="http://schemas.microsoft.com/office/drawing/2014/main" id="{B16FED9C-6A30-4DE4-9EFC-84B3041FD7BD}"/>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46950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DC Motors</a:t>
            </a:r>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470702" y="733049"/>
            <a:ext cx="11250595" cy="5391902"/>
          </a:xfrm>
          <a:prstGeom prst="rect">
            <a:avLst/>
          </a:prstGeom>
        </p:spPr>
      </p:pic>
      <p:sp>
        <p:nvSpPr>
          <p:cNvPr id="4" name="Контейнер за долния колонтитул 3">
            <a:extLst>
              <a:ext uri="{FF2B5EF4-FFF2-40B4-BE49-F238E27FC236}">
                <a16:creationId xmlns:a16="http://schemas.microsoft.com/office/drawing/2014/main" id="{5BD8CE4C-5471-431B-96AE-A331C9868749}"/>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367095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34151" y="63585"/>
            <a:ext cx="8791575" cy="698416"/>
          </a:xfrm>
        </p:spPr>
        <p:txBody>
          <a:bodyPr>
            <a:normAutofit fontScale="90000"/>
          </a:bodyPr>
          <a:lstStyle/>
          <a:p>
            <a:r>
              <a:rPr lang="en-US" dirty="0"/>
              <a:t>DC Motors + L298N</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800726" y="796925"/>
            <a:ext cx="9525000" cy="5610225"/>
          </a:xfrm>
          <a:prstGeom prst="rect">
            <a:avLst/>
          </a:prstGeom>
        </p:spPr>
      </p:pic>
      <p:sp>
        <p:nvSpPr>
          <p:cNvPr id="5" name="Контейнер за долния колонтитул 4">
            <a:extLst>
              <a:ext uri="{FF2B5EF4-FFF2-40B4-BE49-F238E27FC236}">
                <a16:creationId xmlns:a16="http://schemas.microsoft.com/office/drawing/2014/main" id="{B2E93813-3A76-4BDB-8815-BB33E96B71A8}"/>
              </a:ext>
            </a:extLst>
          </p:cNvPr>
          <p:cNvSpPr>
            <a:spLocks noGrp="1"/>
          </p:cNvSpPr>
          <p:nvPr>
            <p:ph type="ftr" sz="quarter" idx="11"/>
          </p:nvPr>
        </p:nvSpPr>
        <p:spPr/>
        <p:txBody>
          <a:bodyPr/>
          <a:lstStyle/>
          <a:p>
            <a:r>
              <a:rPr lang="it-IT"/>
              <a:t>Toni Gerdjikov  tony.gerdjikov@gmail.com</a:t>
            </a:r>
            <a:endParaRPr lang="en-US" dirty="0"/>
          </a:p>
        </p:txBody>
      </p:sp>
    </p:spTree>
    <p:extLst>
      <p:ext uri="{BB962C8B-B14F-4D97-AF65-F5344CB8AC3E}">
        <p14:creationId xmlns:p14="http://schemas.microsoft.com/office/powerpoint/2010/main" val="21758642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58279</TotalTime>
  <Words>982</Words>
  <Application>Microsoft Office PowerPoint</Application>
  <PresentationFormat>Widescreen</PresentationFormat>
  <Paragraphs>138</Paragraphs>
  <Slides>29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Trebuchet MS</vt:lpstr>
      <vt:lpstr>Tw Cen MT</vt:lpstr>
      <vt:lpstr>Circuit</vt:lpstr>
      <vt:lpstr>Adruino Basics</vt:lpstr>
      <vt:lpstr>Ден 5</vt:lpstr>
      <vt:lpstr>Управление на „тежки товари” с Ардуино </vt:lpstr>
      <vt:lpstr>RELAYS</vt:lpstr>
      <vt:lpstr>Reading Songle</vt:lpstr>
      <vt:lpstr>Direct Connection</vt:lpstr>
      <vt:lpstr>RELAYS</vt:lpstr>
      <vt:lpstr>DC Motors</vt:lpstr>
      <vt:lpstr>DC Motors + L298N</vt:lpstr>
      <vt:lpstr>DC Motors – SPEED COntrOL</vt:lpstr>
      <vt:lpstr>TRUTH TABLE</vt:lpstr>
      <vt:lpstr>Servo Motors</vt:lpstr>
      <vt:lpstr>Servo Motors – Position Control </vt:lpstr>
      <vt:lpstr>Source SERVO CONTROL</vt:lpstr>
      <vt:lpstr>Source SERVO  KNOB</vt:lpstr>
      <vt:lpstr>Stepper Motors</vt:lpstr>
      <vt:lpstr>Stepper Motors - UniPOLAR</vt:lpstr>
      <vt:lpstr>Stepper Motors - BIPOLAR</vt:lpstr>
      <vt:lpstr>Stepper Motors</vt:lpstr>
      <vt:lpstr>ADAFRUIT motor shield</vt:lpstr>
      <vt:lpstr>Adafruit 16 servo shield</vt:lpstr>
      <vt:lpstr>ROTARy ENCODERs</vt:lpstr>
      <vt:lpstr>Rotari EnCoders</vt:lpstr>
      <vt:lpstr>PowerPoint Presentation</vt:lpstr>
      <vt:lpstr>MECHADUINO</vt:lpstr>
      <vt:lpstr>Stepper Mottor Control</vt:lpstr>
      <vt:lpstr>Почивка  15 мин</vt:lpstr>
      <vt:lpstr>Упражнения - Управление на Серво двигател.</vt:lpstr>
      <vt:lpstr>Упражнения - Автоматично светване на светлина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Ардуино за роботиката</dc:title>
  <dc:creator>Tony Gerdjikov</dc:creator>
  <cp:lastModifiedBy>Tony Gerdjikov</cp:lastModifiedBy>
  <cp:revision>193</cp:revision>
  <dcterms:created xsi:type="dcterms:W3CDTF">2017-06-09T14:14:21Z</dcterms:created>
  <dcterms:modified xsi:type="dcterms:W3CDTF">2017-12-21T09:15:47Z</dcterms:modified>
</cp:coreProperties>
</file>